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796027F-7875-4030-9381-8BD8C4F21935}" type="datetimeFigureOut">
              <a:rPr lang="en-US" dirty="0"/>
              <a:t>6/20/2023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509A250-FF31-4206-8172-F9D3106AACB1}" type="datetimeFigureOut">
              <a:rPr lang="en-US" dirty="0"/>
              <a:t>6/20/2023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6/20/2023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6/20/2023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trenerzynvc.pl/porozumienie-bez-przemocy/" TargetMode="External"/><Relationship Id="rId2" Type="http://schemas.openxmlformats.org/officeDocument/2006/relationships/hyperlink" Target="https://www.centrumdobrejterapii.pl/materialy/granice-w-relacjach-interpersonalnych/" TargetMode="External"/><Relationship Id="rId1" Type="http://schemas.openxmlformats.org/officeDocument/2006/relationships/slideLayout" Target="../slideLayouts/slideLayout2.xml"/><Relationship Id="rId5" Type="http://schemas.openxmlformats.org/officeDocument/2006/relationships/hyperlink" Target="https://dziecisawazne.pl/nvc/" TargetMode="External"/><Relationship Id="rId4" Type="http://schemas.openxmlformats.org/officeDocument/2006/relationships/hyperlink" Target="https://twojpsycholog.info.pl/granice-psychologiczn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2CE961-2B15-7624-145F-05CA485842B8}"/>
              </a:ext>
            </a:extLst>
          </p:cNvPr>
          <p:cNvSpPr>
            <a:spLocks noGrp="1"/>
          </p:cNvSpPr>
          <p:nvPr>
            <p:ph type="ctrTitle"/>
          </p:nvPr>
        </p:nvSpPr>
        <p:spPr>
          <a:xfrm>
            <a:off x="1683171" y="2832717"/>
            <a:ext cx="8825658" cy="3329581"/>
          </a:xfrm>
        </p:spPr>
        <p:txBody>
          <a:bodyPr/>
          <a:lstStyle/>
          <a:p>
            <a:pPr algn="ctr"/>
            <a:r>
              <a:rPr lang="pl-PL" sz="30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Co jest ważne do prawidłowego funkcjonowania systemu, jakim jest rodzina?</a:t>
            </a:r>
            <a:br>
              <a:rPr lang="pl-PL" sz="3000" b="1" dirty="0">
                <a:effectLst/>
                <a:latin typeface="Times New Roman" panose="02020603050405020304" pitchFamily="18" charset="0"/>
                <a:ea typeface="Calibri" panose="020F0502020204030204" pitchFamily="34" charset="0"/>
                <a:cs typeface="Times New Roman" panose="02020603050405020304" pitchFamily="18" charset="0"/>
              </a:rPr>
            </a:br>
            <a:r>
              <a:rPr lang="pl-PL" sz="3000" b="1" dirty="0">
                <a:effectLst/>
                <a:latin typeface="Times New Roman" panose="02020603050405020304" pitchFamily="18" charset="0"/>
                <a:ea typeface="Calibri" panose="020F0502020204030204" pitchFamily="34" charset="0"/>
                <a:cs typeface="Times New Roman" panose="02020603050405020304" pitchFamily="18" charset="0"/>
              </a:rPr>
              <a:t>- analiza postaw rodzicielskich, komunikacji (m.in. porozumienie bez przemocy) i granic w rodzinie.</a:t>
            </a:r>
            <a:br>
              <a:rPr lang="pl-PL" sz="3000" b="1" dirty="0">
                <a:effectLst/>
                <a:latin typeface="Times New Roman" panose="02020603050405020304" pitchFamily="18" charset="0"/>
                <a:ea typeface="Calibri" panose="020F0502020204030204" pitchFamily="34" charset="0"/>
                <a:cs typeface="Times New Roman" panose="02020603050405020304" pitchFamily="18" charset="0"/>
              </a:rPr>
            </a:br>
            <a:br>
              <a:rPr lang="pl-PL" sz="3000" b="1"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b="1" dirty="0">
                <a:latin typeface="Times New Roman" panose="02020603050405020304" pitchFamily="18" charset="0"/>
                <a:ea typeface="Calibri" panose="020F0502020204030204" pitchFamily="34" charset="0"/>
                <a:cs typeface="Times New Roman" panose="02020603050405020304" pitchFamily="18" charset="0"/>
              </a:rPr>
              <a:t>Izabela Rejmer</a:t>
            </a:r>
            <a:br>
              <a:rPr lang="pl-PL" sz="1800" b="1" dirty="0">
                <a:latin typeface="Times New Roman" panose="02020603050405020304" pitchFamily="18" charset="0"/>
                <a:ea typeface="Calibri" panose="020F0502020204030204" pitchFamily="34" charset="0"/>
                <a:cs typeface="Times New Roman" panose="02020603050405020304" pitchFamily="18" charset="0"/>
              </a:rPr>
            </a:br>
            <a:r>
              <a:rPr lang="pl-PL" sz="1800" b="1" i="1" dirty="0">
                <a:latin typeface="Times New Roman" panose="02020603050405020304" pitchFamily="18" charset="0"/>
                <a:ea typeface="Calibri" panose="020F0502020204030204" pitchFamily="34" charset="0"/>
                <a:cs typeface="Times New Roman" panose="02020603050405020304" pitchFamily="18" charset="0"/>
              </a:rPr>
              <a:t>psycholog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92649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F7154C-34BC-4101-F7B1-16EB8702B26C}"/>
              </a:ext>
            </a:extLst>
          </p:cNvPr>
          <p:cNvSpPr>
            <a:spLocks noGrp="1"/>
          </p:cNvSpPr>
          <p:nvPr>
            <p:ph type="title"/>
          </p:nvPr>
        </p:nvSpPr>
        <p:spPr/>
        <p:txBody>
          <a:bodyPr/>
          <a:lstStyle/>
          <a:p>
            <a:r>
              <a:rPr lang="pl-PL" sz="3000" b="1" dirty="0">
                <a:solidFill>
                  <a:srgbClr val="FFFF00"/>
                </a:solidFill>
                <a:latin typeface="Times New Roman" panose="02020603050405020304" pitchFamily="18" charset="0"/>
                <a:cs typeface="Times New Roman" panose="02020603050405020304" pitchFamily="18" charset="0"/>
              </a:rPr>
              <a:t>Rodzina uwikłana</a:t>
            </a:r>
          </a:p>
        </p:txBody>
      </p:sp>
      <p:sp>
        <p:nvSpPr>
          <p:cNvPr id="3" name="Symbol zastępczy zawartości 2">
            <a:extLst>
              <a:ext uri="{FF2B5EF4-FFF2-40B4-BE49-F238E27FC236}">
                <a16:creationId xmlns:a16="http://schemas.microsoft.com/office/drawing/2014/main" id="{BD6CD0B6-C9DF-C908-248C-A980B2BC7CDC}"/>
              </a:ext>
            </a:extLst>
          </p:cNvPr>
          <p:cNvSpPr>
            <a:spLocks noGrp="1"/>
          </p:cNvSpPr>
          <p:nvPr>
            <p:ph idx="1"/>
          </p:nvPr>
        </p:nvSpPr>
        <p:spPr>
          <a:xfrm>
            <a:off x="754602" y="1358284"/>
            <a:ext cx="9712171" cy="4890116"/>
          </a:xfrm>
        </p:spPr>
        <p:txBody>
          <a:bodyPr>
            <a:normAutofit lnSpcReduction="10000"/>
          </a:bodyPr>
          <a:lstStyle/>
          <a:p>
            <a:pPr marL="0" lvl="0" indent="0" algn="just">
              <a:lnSpc>
                <a:spcPct val="107000"/>
              </a:lnSpc>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uwikłana-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 rodzinie uwikłanej rodzice są silnie zorientowani na siebie. Zdarza się, że wykorzystują dzieci do zaspokojenia jedynie własnych potrzeb. Często jeden z rodziców jest silnie związany z dziećmi z powodu kruchości własnego małżeństwa. Mentalnie rodzice rezygnują z małżeństwa jako podstawy rodziny. Przesadna bliskość z dziećmi powoduje, że rodzice naruszają</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granice ich prywatności. Rodzice są oddani swoim dzieciom, myślą i działają za dziecko, będąc przy tym zaborczym.</a:t>
            </a:r>
          </a:p>
          <a:p>
            <a:pPr marL="114300" indent="0" algn="just">
              <a:lnSpc>
                <a:spcPct val="107000"/>
              </a:lnSpc>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Styl rodzicielski</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charakteryzuje się manipulowaniem dziećmi i stawianiem ich w sytuacji bez wyjścia. Wywołuje to w dzieciach stałe poczucie winy. Rodzice albo rodzic stawiają dziecko niejako w sytuacji „gdybyś mnie kochał, to byś dla mnie zrobił to, czego oczekuję”.</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Dzieci w rodzinie uwikłanej w swoich zachowaniu nie są autentyczne. Próbując dostosować się do oczekiwań rodziców, odgadywać ich pragnienia, nabywają trudności w sferze emocjonalnej.</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Z domu gdzie żyje rodzina uwikłana dzieci nie mają prawa odejść. Tak jakby nie miały prawa prowadzić samodzielnego życia, nawet jeżeli fizycznie się wyprowadzają z domu. Rodzice nie powalają na uzyskanie emocjonalnej niezależności i prawa do decydowania o sobie.</a:t>
            </a:r>
            <a:endPar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96571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86215D-3AAB-B2C4-8699-C59486FC4F6D}"/>
              </a:ext>
            </a:extLst>
          </p:cNvPr>
          <p:cNvSpPr>
            <a:spLocks noGrp="1"/>
          </p:cNvSpPr>
          <p:nvPr>
            <p:ph type="title"/>
          </p:nvPr>
        </p:nvSpPr>
        <p:spPr>
          <a:xfrm>
            <a:off x="630315" y="452718"/>
            <a:ext cx="9420519" cy="1400530"/>
          </a:xfrm>
        </p:spPr>
        <p:txBody>
          <a:bodyPr/>
          <a:lstStyle/>
          <a:p>
            <a:r>
              <a:rPr lang="pl-PL" sz="3000" b="1" dirty="0">
                <a:latin typeface="Times New Roman" panose="02020603050405020304" pitchFamily="18" charset="0"/>
                <a:ea typeface="Calibri" panose="020F0502020204030204" pitchFamily="34" charset="0"/>
                <a:cs typeface="Times New Roman" panose="02020603050405020304" pitchFamily="18" charset="0"/>
              </a:rPr>
              <a:t>Analiza postaw rodzicielskich</a:t>
            </a:r>
            <a:br>
              <a:rPr lang="pl-PL" sz="4400" dirty="0">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68E83F4E-0B11-9AE4-242F-1B286BAD3212}"/>
              </a:ext>
            </a:extLst>
          </p:cNvPr>
          <p:cNvSpPr>
            <a:spLocks noGrp="1"/>
          </p:cNvSpPr>
          <p:nvPr>
            <p:ph idx="1"/>
          </p:nvPr>
        </p:nvSpPr>
        <p:spPr>
          <a:xfrm>
            <a:off x="514906" y="1438184"/>
            <a:ext cx="9925234" cy="4810216"/>
          </a:xfrm>
        </p:spPr>
        <p:txBody>
          <a:bodyPr>
            <a:normAutofit fontScale="85000" lnSpcReduction="10000"/>
          </a:bodyPr>
          <a:lstStyle/>
          <a:p>
            <a:pPr marL="114300" indent="0" algn="just">
              <a:lnSpc>
                <a:spcPct val="107000"/>
              </a:lnSpc>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Ważny aspekt psychospołecznych oddziaływań rodziny stanowią prezentowane przez rodziców postawy rodzicielskie, wskazujące na rodzaj stosunku emocjonalno- uczuciowego rodziców wobec dzieci. Mają one również wpływ na atmosferę wychowawczą w rodzinie i sposób, w jaki rodzice traktują swe dzieci, a więc wpływają na relacje rodzinne. Rodzice, chcąc jak najlepiej wypełnić swe obowiązki rodzicielskie korzystają z różnych sposobów oddziaływania na dziecko, które są mniej lub bardziej skuteczne.</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endParaRPr lang="pl-PL"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Według M. Ziemskiej do postaw właściwych należą:</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Akceptacja dziecka i</a:t>
            </a: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jego potrzeb. </a:t>
            </a:r>
            <a:r>
              <a:rPr lang="pl-PL" sz="1800" dirty="0">
                <a:effectLst/>
                <a:latin typeface="Calibri" panose="020F0502020204030204" pitchFamily="34" charset="0"/>
                <a:ea typeface="Calibri" panose="020F0502020204030204" pitchFamily="34" charset="0"/>
                <a:cs typeface="Times New Roman" panose="02020603050405020304" pitchFamily="18" charset="0"/>
              </a:rPr>
              <a:t>Dziecko jest przyjmowane takim, jakim jest z jego fizycznością, osobowością i możliwościami umysłowymi. Akceptowane dziecko ma uczuciową niezależność, poczucie bezpieczeństwa i zadowolenia</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z własnego istnienia.</a:t>
            </a: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Współdziałanie z</a:t>
            </a: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dzieckiem </a:t>
            </a:r>
            <a:r>
              <a:rPr lang="pl-PL" sz="1800" dirty="0">
                <a:effectLst/>
                <a:latin typeface="Calibri" panose="020F0502020204030204" pitchFamily="34" charset="0"/>
                <a:ea typeface="Calibri" panose="020F0502020204030204" pitchFamily="34" charset="0"/>
                <a:cs typeface="Times New Roman" panose="02020603050405020304" pitchFamily="18" charset="0"/>
              </a:rPr>
              <a:t>to pozytywne zaangażowanie i zainteresowanie rodziców sprawami dziecka. Rodzice są aktywni w podejmowaniu wzajemnych z dziećmi kontaktów.</a:t>
            </a: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Rozumna swoboda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to dawanie dziecku odpowiedniej dla jego wieku swobody.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Uznanie praw dziecka w</a:t>
            </a: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rodzinie jako równych, bez przeceniania i niedoceniania jego roli. </a:t>
            </a:r>
            <a:r>
              <a:rPr lang="pl-PL" sz="1800" dirty="0">
                <a:effectLst/>
                <a:latin typeface="Calibri" panose="020F0502020204030204" pitchFamily="34" charset="0"/>
                <a:ea typeface="Calibri" panose="020F0502020204030204" pitchFamily="34" charset="0"/>
                <a:cs typeface="Times New Roman" panose="02020603050405020304" pitchFamily="18" charset="0"/>
              </a:rPr>
              <a:t>Oczekiwania rodziców wobec</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dziecka są dostosowane do jego możliwości wiekowych i rozwojowych.</a:t>
            </a:r>
          </a:p>
          <a:p>
            <a:endParaRPr lang="pl-PL" dirty="0"/>
          </a:p>
        </p:txBody>
      </p:sp>
    </p:spTree>
    <p:extLst>
      <p:ext uri="{BB962C8B-B14F-4D97-AF65-F5344CB8AC3E}">
        <p14:creationId xmlns:p14="http://schemas.microsoft.com/office/powerpoint/2010/main" val="402949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F72177F-A7DF-E988-7DA1-803996532F30}"/>
              </a:ext>
            </a:extLst>
          </p:cNvPr>
          <p:cNvSpPr>
            <a:spLocks noGrp="1"/>
          </p:cNvSpPr>
          <p:nvPr>
            <p:ph idx="1"/>
          </p:nvPr>
        </p:nvSpPr>
        <p:spPr>
          <a:xfrm>
            <a:off x="621437" y="435006"/>
            <a:ext cx="9792070" cy="6205491"/>
          </a:xfrm>
        </p:spPr>
        <p:txBody>
          <a:bodyPr>
            <a:normAutofit fontScale="77500" lnSpcReduction="20000"/>
          </a:bodyPr>
          <a:lstStyle/>
          <a:p>
            <a:pPr marL="0" indent="0" algn="just">
              <a:lnSpc>
                <a:spcPct val="107000"/>
              </a:lnSpc>
              <a:spcAft>
                <a:spcPts val="800"/>
              </a:spcAft>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Postawy niewłaściwe według autorki to:</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Postawę unikającą,</a:t>
            </a: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pl-PL" sz="1800" dirty="0">
                <a:effectLst/>
                <a:latin typeface="Calibri" panose="020F0502020204030204" pitchFamily="34" charset="0"/>
                <a:ea typeface="Calibri" panose="020F0502020204030204" pitchFamily="34" charset="0"/>
                <a:cs typeface="Times New Roman" panose="02020603050405020304" pitchFamily="18" charset="0"/>
              </a:rPr>
              <a:t>która ma miejsce przy nadmiernym dystansie uczuciowym wobec dziecka i uległości oraz bierności wobec niego. Charakteryzuje ją ubogi stosunek uczuciowy wobec dziecka, a czasami nawet obojętność emocjonalna.</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Rodzic nie jest zainteresowany sprawami dziecka, a kontakty z dzieckiem ogranicza do niezbędnego minimum.</a:t>
            </a:r>
          </a:p>
          <a:p>
            <a:pPr marL="114300" indent="0" algn="just">
              <a:lnSpc>
                <a:spcPct val="107000"/>
              </a:lnSpc>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Tego rodzaju relacje w rodzinie mogą doprowadzić do chłodu uczuciowego u dzieci, nieumiejętności nawiązywania trwałych relacji oraz do przejawiania nieufności wobec ludzi.</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Postawę odtrącającą,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która ma miejsce przy nadmiernym dystansie uczuciowym wobec dziecka i</a:t>
            </a:r>
            <a:r>
              <a:rPr lang="pl-PL" sz="1800" dirty="0">
                <a:effectLst/>
                <a:latin typeface="Calibri" panose="020F0502020204030204" pitchFamily="34" charset="0"/>
                <a:ea typeface="Calibri" panose="020F0502020204030204" pitchFamily="34" charset="0"/>
                <a:cs typeface="Times New Roman" panose="02020603050405020304" pitchFamily="18" charset="0"/>
              </a:rPr>
              <a:t> dominacji rodziców nad dzieckiem. Dziecko jest ciężarem dla rodziców i gdyby to tylko było możliwe, rodzice oddaliby dziecko do placówki.</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Rodzic nie lubi dziecka, a kontakty z dzieckiem polegają na wydawaniu rozkazów, zastraszaniu i stawianiu kategorycznych żądań.</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Postawa odtrącająca dziecko zaburza jego rozwój emocjonalno-społeczny. Dziecko dorasta w atmosferze odosobnienia, dezaprobaty. Ma poczucie, że jest niepotrzebne i niekochane, co przyczynia się do budowania negatywnej samooceny.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Postawę nadmiernie wymagającą,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zmuszającą, korygującą, którą charakteryzuje nadmierna koncentracja na dziecku</a:t>
            </a:r>
            <a:r>
              <a:rPr lang="pl-PL" sz="1800" dirty="0">
                <a:effectLst/>
                <a:latin typeface="Calibri" panose="020F0502020204030204" pitchFamily="34" charset="0"/>
                <a:ea typeface="Calibri" panose="020F0502020204030204" pitchFamily="34" charset="0"/>
                <a:cs typeface="Times New Roman" panose="02020603050405020304" pitchFamily="18" charset="0"/>
              </a:rPr>
              <a:t> oraz dominacja w postępowaniu. Dziecko znajduje się pod presją dostosowania się do wymagań rodziców. Brak jest</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poszanowania indywidualności dziecka i zauważalne jest parcie do przyspieszenia rozwoju dziecka.</a:t>
            </a:r>
          </a:p>
          <a:p>
            <a:pPr marL="114300" indent="0" algn="just">
              <a:lnSpc>
                <a:spcPct val="107000"/>
              </a:lnSpc>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Dzieci, które wzrastają w atmosferze nadmiernych wymagań często wykazują różnorodne zaburzenia na tle nerwowym – mogą być nadpobudliwe lub lękliwe.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Postawę nadmiernie chroniącą,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która ma miejsce wtedy, kiedy rodzice są nadmiernie skoncentrowani na dziecku, ale</a:t>
            </a:r>
            <a:r>
              <a:rPr lang="pl-PL" sz="1800" dirty="0">
                <a:effectLst/>
                <a:latin typeface="Calibri" panose="020F0502020204030204" pitchFamily="34" charset="0"/>
                <a:ea typeface="Calibri" panose="020F0502020204030204" pitchFamily="34" charset="0"/>
                <a:cs typeface="Times New Roman" panose="02020603050405020304" pitchFamily="18" charset="0"/>
              </a:rPr>
              <a:t> jednocześnie są zbytnio ulegli wobec dziecka. Rodzic ma bezkrytyczny stosunek wobec dziecka, które jest traktowane jako</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maluch bez względu na wiek. Dziecko nie jest dopuszczane do samodzielności i bywa izolowane od rówieśników.</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Zbytnia nadopiekuńczość, pobłażliwość i ochranianie dziecka uniemożliwia mu doznawanie pozytywnych przeżyć doświadczanych na skutek pokonywanych trudności, a tym samym górowania nad własnymi słabościami.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49466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1323DC1-830F-CA35-D7CD-1873865E4F75}"/>
              </a:ext>
            </a:extLst>
          </p:cNvPr>
          <p:cNvSpPr>
            <a:spLocks noGrp="1"/>
          </p:cNvSpPr>
          <p:nvPr>
            <p:ph idx="1"/>
          </p:nvPr>
        </p:nvSpPr>
        <p:spPr>
          <a:xfrm>
            <a:off x="401976" y="1387092"/>
            <a:ext cx="6460463" cy="4995952"/>
          </a:xfrm>
        </p:spPr>
        <p:txBody>
          <a:bodyPr/>
          <a:lstStyle/>
          <a:p>
            <a:pPr marL="0" indent="0">
              <a:lnSpc>
                <a:spcPct val="107000"/>
              </a:lnSpc>
              <a:spcAft>
                <a:spcPts val="800"/>
              </a:spcAft>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Postawy wskazane przez M. Braun-Gałkowską:</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Najbardziej pożądaną wychowawczo i</a:t>
            </a:r>
            <a:r>
              <a:rPr lang="pl-PL" sz="1800" dirty="0">
                <a:effectLst/>
                <a:latin typeface="Calibri" panose="020F0502020204030204" pitchFamily="34" charset="0"/>
                <a:ea typeface="Calibri" panose="020F0502020204030204" pitchFamily="34" charset="0"/>
                <a:cs typeface="Times New Roman" panose="02020603050405020304" pitchFamily="18" charset="0"/>
              </a:rPr>
              <a:t> rozwojowo jest postawa oparta na zasadzie tzw. Złotego środka.</a:t>
            </a: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bliskości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daje informacje o</a:t>
            </a:r>
            <a:r>
              <a:rPr lang="pl-PL" sz="1800" dirty="0">
                <a:effectLst/>
                <a:latin typeface="Calibri" panose="020F0502020204030204" pitchFamily="34" charset="0"/>
                <a:ea typeface="Calibri" panose="020F0502020204030204" pitchFamily="34" charset="0"/>
                <a:cs typeface="Times New Roman" panose="02020603050405020304" pitchFamily="18" charset="0"/>
              </a:rPr>
              <a:t> dystansie emocjonalnym między rodzicami a dziećmi;</a:t>
            </a: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pomocy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określa stopień darzenia pomocą;</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kierowania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daje obraz zakresu zostawianej samodzielności i</a:t>
            </a:r>
            <a:r>
              <a:rPr lang="pl-PL" sz="1800" dirty="0">
                <a:effectLst/>
                <a:latin typeface="Calibri" panose="020F0502020204030204" pitchFamily="34" charset="0"/>
                <a:ea typeface="Calibri" panose="020F0502020204030204" pitchFamily="34" charset="0"/>
                <a:cs typeface="Times New Roman" panose="02020603050405020304" pitchFamily="18" charset="0"/>
              </a:rPr>
              <a:t> stopnia ingerowania w decyzje;</a:t>
            </a:r>
          </a:p>
          <a:p>
            <a:pPr marL="342900" lvl="0" indent="-342900" algn="just">
              <a:lnSpc>
                <a:spcPct val="107000"/>
              </a:lnSpc>
              <a:spcAft>
                <a:spcPts val="800"/>
              </a:spcAft>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wymagań</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 dotyczy wymagań stawianych dzieciom i</a:t>
            </a:r>
            <a:r>
              <a:rPr lang="pl-PL" sz="1800" dirty="0">
                <a:effectLst/>
                <a:latin typeface="Calibri" panose="020F0502020204030204" pitchFamily="34" charset="0"/>
                <a:ea typeface="Calibri" panose="020F0502020204030204" pitchFamily="34" charset="0"/>
                <a:cs typeface="Times New Roman" panose="02020603050405020304" pitchFamily="18" charset="0"/>
              </a:rPr>
              <a:t> oczekiwań wobec nich.</a:t>
            </a:r>
          </a:p>
          <a:p>
            <a:endParaRPr lang="pl-PL" dirty="0"/>
          </a:p>
        </p:txBody>
      </p:sp>
      <p:pic>
        <p:nvPicPr>
          <p:cNvPr id="4" name="Obraz 3">
            <a:extLst>
              <a:ext uri="{FF2B5EF4-FFF2-40B4-BE49-F238E27FC236}">
                <a16:creationId xmlns:a16="http://schemas.microsoft.com/office/drawing/2014/main" id="{7BD17D4E-50A0-F8AD-F168-B7964BFFB7B8}"/>
              </a:ext>
            </a:extLst>
          </p:cNvPr>
          <p:cNvPicPr>
            <a:picLocks noChangeAspect="1"/>
          </p:cNvPicPr>
          <p:nvPr/>
        </p:nvPicPr>
        <p:blipFill>
          <a:blip r:embed="rId2"/>
          <a:stretch>
            <a:fillRect/>
          </a:stretch>
        </p:blipFill>
        <p:spPr>
          <a:xfrm>
            <a:off x="6939477" y="1501008"/>
            <a:ext cx="4654760" cy="3855984"/>
          </a:xfrm>
          <a:prstGeom prst="rect">
            <a:avLst/>
          </a:prstGeom>
        </p:spPr>
      </p:pic>
    </p:spTree>
    <p:extLst>
      <p:ext uri="{BB962C8B-B14F-4D97-AF65-F5344CB8AC3E}">
        <p14:creationId xmlns:p14="http://schemas.microsoft.com/office/powerpoint/2010/main" val="330240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111317-45CF-C337-CCF2-01B041E9DFD6}"/>
              </a:ext>
            </a:extLst>
          </p:cNvPr>
          <p:cNvSpPr>
            <a:spLocks noGrp="1"/>
          </p:cNvSpPr>
          <p:nvPr>
            <p:ph type="title"/>
          </p:nvPr>
        </p:nvSpPr>
        <p:spPr/>
        <p:txBody>
          <a:bodyPr/>
          <a:lstStyle/>
          <a:p>
            <a:r>
              <a:rPr lang="pl-PL" sz="3000" b="1" dirty="0">
                <a:latin typeface="Times New Roman" panose="02020603050405020304" pitchFamily="18" charset="0"/>
                <a:cs typeface="Times New Roman" panose="02020603050405020304" pitchFamily="18" charset="0"/>
              </a:rPr>
              <a:t>Granice w rodzinie</a:t>
            </a:r>
          </a:p>
        </p:txBody>
      </p:sp>
      <p:sp>
        <p:nvSpPr>
          <p:cNvPr id="3" name="Symbol zastępczy zawartości 2">
            <a:extLst>
              <a:ext uri="{FF2B5EF4-FFF2-40B4-BE49-F238E27FC236}">
                <a16:creationId xmlns:a16="http://schemas.microsoft.com/office/drawing/2014/main" id="{E15ED27D-D7FE-6192-890F-A684ED8EC476}"/>
              </a:ext>
            </a:extLst>
          </p:cNvPr>
          <p:cNvSpPr>
            <a:spLocks noGrp="1"/>
          </p:cNvSpPr>
          <p:nvPr>
            <p:ph idx="1"/>
          </p:nvPr>
        </p:nvSpPr>
        <p:spPr>
          <a:xfrm>
            <a:off x="646111" y="1269508"/>
            <a:ext cx="9821643" cy="4943382"/>
          </a:xfrm>
        </p:spPr>
        <p:txBody>
          <a:bodyPr>
            <a:normAutofit fontScale="92500" lnSpcReduction="20000"/>
          </a:bodyPr>
          <a:lstStyle/>
          <a:p>
            <a:pPr marL="0" indent="0" algn="just">
              <a:lnSpc>
                <a:spcPct val="107000"/>
              </a:lnSpc>
              <a:spcAft>
                <a:spcPts val="800"/>
              </a:spcAft>
              <a:buNone/>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a:t>
            </a: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systemie rodzinnym mają do spełnienia trzy funkcje: </a:t>
            </a:r>
          </a:p>
          <a:p>
            <a:pPr marL="0" indent="0" algn="just">
              <a:lnSpc>
                <a:spcPct val="107000"/>
              </a:lnSpc>
              <a:spcAft>
                <a:spcPts val="800"/>
              </a:spcAft>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1) powstrzymują</a:t>
            </a:r>
            <a:r>
              <a:rPr lang="pl-PL" sz="1800" dirty="0">
                <a:effectLst/>
                <a:latin typeface="Calibri" panose="020F0502020204030204" pitchFamily="34" charset="0"/>
                <a:ea typeface="Calibri" panose="020F0502020204030204" pitchFamily="34" charset="0"/>
                <a:cs typeface="Times New Roman" panose="02020603050405020304" pitchFamily="18" charset="0"/>
              </a:rPr>
              <a:t> innych przed wchodzeniem w naszą przestrzeń i nadużywaniem nas; </a:t>
            </a:r>
          </a:p>
          <a:p>
            <a:pPr marL="0" indent="0" algn="just">
              <a:lnSpc>
                <a:spcPct val="107000"/>
              </a:lnSpc>
              <a:spcAft>
                <a:spcPts val="800"/>
              </a:spcAft>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2) powstrzymują nas przed wchodzeniem w</a:t>
            </a:r>
            <a:r>
              <a:rPr lang="pl-PL" sz="1800" dirty="0">
                <a:effectLst/>
                <a:latin typeface="Calibri" panose="020F0502020204030204" pitchFamily="34" charset="0"/>
                <a:ea typeface="Calibri" panose="020F0502020204030204" pitchFamily="34" charset="0"/>
                <a:cs typeface="Times New Roman" panose="02020603050405020304" pitchFamily="18" charset="0"/>
              </a:rPr>
              <a:t> przestrzeń innych i nadużywaniem ich; </a:t>
            </a:r>
          </a:p>
          <a:p>
            <a:pPr marL="0" lvl="0" indent="0" algn="just">
              <a:lnSpc>
                <a:spcPct val="107000"/>
              </a:lnSpc>
              <a:spcAft>
                <a:spcPts val="800"/>
              </a:spcAft>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3) umożliwiają nam życie w</a:t>
            </a:r>
            <a:r>
              <a:rPr lang="pl-PL" sz="1800" dirty="0">
                <a:effectLst/>
                <a:latin typeface="Calibri" panose="020F0502020204030204" pitchFamily="34" charset="0"/>
                <a:ea typeface="Calibri" panose="020F0502020204030204" pitchFamily="34" charset="0"/>
                <a:cs typeface="Times New Roman" panose="02020603050405020304" pitchFamily="18" charset="0"/>
              </a:rPr>
              <a:t> zgodzie z poczuciem tego, kim jesteśmy.</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 rodzinie mówimy o trzech poziomach granic:</a:t>
            </a:r>
            <a:endPar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buFont typeface="Wingdings" panose="05000000000000000000" pitchFamily="2" charset="2"/>
              <a:buChar char="Ø"/>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granice między rodziną a</a:t>
            </a:r>
            <a:r>
              <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otoczeniem</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między rodziną a</a:t>
            </a:r>
            <a:r>
              <a:rPr lang="pl-PL" sz="1800" dirty="0">
                <a:effectLst/>
                <a:latin typeface="Calibri" panose="020F0502020204030204" pitchFamily="34" charset="0"/>
                <a:ea typeface="Calibri" panose="020F0502020204030204" pitchFamily="34" charset="0"/>
                <a:cs typeface="Times New Roman" panose="02020603050405020304" pitchFamily="18" charset="0"/>
              </a:rPr>
              <a:t> resztą świata – pozwalają na swoistą intymność rodziny, jej odrębność, np. osobne mieszkanie; wyznaczona przez tożsamość rodzinną, czyli poczucie członków, że razem tworzą rodzinę, mają własne mieszkanie, wspólne życie;</a:t>
            </a:r>
          </a:p>
          <a:p>
            <a:pPr marL="342900" lvl="0" indent="-342900" algn="just">
              <a:lnSpc>
                <a:spcPct val="107000"/>
              </a:lnSpc>
              <a:spcAft>
                <a:spcPts val="800"/>
              </a:spcAft>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granice między podsystemami rodzinnymi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wiadomo kto spełnia jaką rolę, wyraża się np. poprzez oddzielne</a:t>
            </a:r>
            <a:r>
              <a:rPr lang="pl-PL" sz="1800" dirty="0">
                <a:effectLst/>
                <a:latin typeface="Calibri" panose="020F0502020204030204" pitchFamily="34" charset="0"/>
                <a:ea typeface="Calibri" panose="020F0502020204030204" pitchFamily="34" charset="0"/>
                <a:cs typeface="Times New Roman" panose="02020603050405020304" pitchFamily="18" charset="0"/>
              </a:rPr>
              <a:t> pokoje;</a:t>
            </a:r>
          </a:p>
          <a:p>
            <a:pPr marL="342900" lvl="0" indent="-342900" algn="just">
              <a:lnSpc>
                <a:spcPct val="107000"/>
              </a:lnSpc>
              <a:spcAft>
                <a:spcPts val="800"/>
              </a:spcAft>
              <a:buFont typeface="Wingdings" panose="05000000000000000000" pitchFamily="2" charset="2"/>
              <a:buChar char=""/>
            </a:pP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granice między osobami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każdy ma prawo do własnej tożsamości, gdyż każda osoba jest indywidualną</a:t>
            </a:r>
            <a:r>
              <a:rPr lang="pl-PL" sz="1800" dirty="0">
                <a:effectLst/>
                <a:latin typeface="Calibri" panose="020F0502020204030204" pitchFamily="34" charset="0"/>
                <a:ea typeface="Calibri" panose="020F0502020204030204" pitchFamily="34" charset="0"/>
                <a:cs typeface="Times New Roman" panose="02020603050405020304" pitchFamily="18" charset="0"/>
              </a:rPr>
              <a:t> jednostką, która ma prawo do własnego życia.</a:t>
            </a:r>
          </a:p>
          <a:p>
            <a:endParaRPr lang="pl-PL" dirty="0"/>
          </a:p>
        </p:txBody>
      </p:sp>
    </p:spTree>
    <p:extLst>
      <p:ext uri="{BB962C8B-B14F-4D97-AF65-F5344CB8AC3E}">
        <p14:creationId xmlns:p14="http://schemas.microsoft.com/office/powerpoint/2010/main" val="49235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9591EF3-5DFF-2553-DC17-868C74C5BABD}"/>
              </a:ext>
            </a:extLst>
          </p:cNvPr>
          <p:cNvSpPr>
            <a:spLocks noGrp="1"/>
          </p:cNvSpPr>
          <p:nvPr>
            <p:ph idx="1"/>
          </p:nvPr>
        </p:nvSpPr>
        <p:spPr>
          <a:xfrm>
            <a:off x="1103312" y="577050"/>
            <a:ext cx="9327950" cy="5671350"/>
          </a:xfrm>
        </p:spPr>
        <p:txBody>
          <a:bodyPr>
            <a:normAutofit fontScale="92500" lnSpcReduction="20000"/>
          </a:bodyPr>
          <a:lstStyle/>
          <a:p>
            <a:pPr marL="0" indent="0" algn="just">
              <a:buNone/>
            </a:pPr>
            <a:r>
              <a:rPr lang="pl-PL" sz="1800" i="0" dirty="0">
                <a:effectLst/>
                <a:latin typeface="Times New Roman" panose="02020603050405020304" pitchFamily="18" charset="0"/>
                <a:ea typeface="Times New Roman" panose="02020603050405020304" pitchFamily="18" charset="0"/>
              </a:rPr>
              <a:t>Aby granice pomagały nam w życiu</a:t>
            </a:r>
            <a:r>
              <a:rPr lang="pl-PL" sz="1800" b="1" dirty="0">
                <a:effectLst/>
                <a:latin typeface="Times New Roman" panose="02020603050405020304" pitchFamily="18" charset="0"/>
                <a:ea typeface="Times New Roman" panose="02020603050405020304" pitchFamily="18" charset="0"/>
              </a:rPr>
              <a:t> </a:t>
            </a:r>
            <a:r>
              <a:rPr lang="pl-PL" sz="1800" b="0" dirty="0">
                <a:effectLst/>
                <a:latin typeface="Times New Roman" panose="02020603050405020304" pitchFamily="18" charset="0"/>
                <a:ea typeface="Times New Roman" panose="02020603050405020304" pitchFamily="18" charset="0"/>
              </a:rPr>
              <a:t>muszą być</a:t>
            </a:r>
            <a:r>
              <a:rPr lang="pl-PL" sz="1800" b="1" dirty="0">
                <a:effectLst/>
                <a:latin typeface="Times New Roman" panose="02020603050405020304" pitchFamily="18" charset="0"/>
                <a:ea typeface="Times New Roman" panose="02020603050405020304" pitchFamily="18" charset="0"/>
              </a:rPr>
              <a:t> </a:t>
            </a:r>
            <a:r>
              <a:rPr lang="pl-PL" sz="1800" b="1" dirty="0">
                <a:solidFill>
                  <a:srgbClr val="FFFF00"/>
                </a:solidFill>
                <a:effectLst/>
                <a:latin typeface="Times New Roman" panose="02020603050405020304" pitchFamily="18" charset="0"/>
                <a:ea typeface="Times New Roman" panose="02020603050405020304" pitchFamily="18" charset="0"/>
              </a:rPr>
              <a:t>przepuszczalne i elastyczne</a:t>
            </a:r>
            <a:r>
              <a:rPr lang="pl-PL" sz="1800" b="1" dirty="0">
                <a:effectLst/>
                <a:latin typeface="Times New Roman" panose="02020603050405020304" pitchFamily="18" charset="0"/>
                <a:ea typeface="Times New Roman" panose="02020603050405020304" pitchFamily="18" charset="0"/>
              </a:rPr>
              <a:t>.</a:t>
            </a:r>
            <a:r>
              <a:rPr lang="pl-PL" sz="1800" b="0" dirty="0">
                <a:effectLst/>
                <a:latin typeface="Times New Roman" panose="02020603050405020304" pitchFamily="18" charset="0"/>
                <a:ea typeface="Times New Roman" panose="02020603050405020304" pitchFamily="18" charset="0"/>
              </a:rPr>
              <a:t> </a:t>
            </a:r>
            <a:endParaRPr lang="pl-PL" sz="1800" dirty="0">
              <a:effectLst/>
              <a:latin typeface="Times New Roman" panose="02020603050405020304" pitchFamily="18" charset="0"/>
              <a:ea typeface="Times New Roman" panose="02020603050405020304" pitchFamily="18" charset="0"/>
            </a:endParaRPr>
          </a:p>
          <a:p>
            <a:pPr algn="just"/>
            <a:r>
              <a:rPr lang="pl-PL" sz="1800" dirty="0">
                <a:effectLst/>
                <a:latin typeface="Times New Roman" panose="02020603050405020304" pitchFamily="18" charset="0"/>
                <a:ea typeface="Times New Roman" panose="02020603050405020304" pitchFamily="18" charset="0"/>
              </a:rPr>
              <a:t>Takie granice pozwalają wyczuć granice inny osób, pomagają dostosować się do sytuacji, pozwalają na dokonywanie wymiany emocji, poglądów, doświadczeń. Dzięki procesowi wymiany i dopuszczania innych do swojego świata możliwy jest rozwój.</a:t>
            </a:r>
          </a:p>
          <a:p>
            <a:pPr marL="0" indent="0" algn="just">
              <a:buNone/>
            </a:pPr>
            <a:r>
              <a:rPr lang="pl-PL" sz="1800" b="1" i="0" dirty="0">
                <a:solidFill>
                  <a:srgbClr val="FFFF00"/>
                </a:solidFill>
                <a:effectLst/>
                <a:latin typeface="Times New Roman" panose="02020603050405020304" pitchFamily="18" charset="0"/>
                <a:ea typeface="Times New Roman" panose="02020603050405020304" pitchFamily="18" charset="0"/>
              </a:rPr>
              <a:t>Nadmierne usztywnienie granic bądź stawianie muru</a:t>
            </a:r>
            <a:r>
              <a:rPr lang="pl-PL" sz="1800" i="0" dirty="0">
                <a:solidFill>
                  <a:srgbClr val="FFFF00"/>
                </a:solidFill>
                <a:effectLst/>
                <a:latin typeface="Times New Roman" panose="02020603050405020304" pitchFamily="18" charset="0"/>
                <a:ea typeface="Times New Roman" panose="02020603050405020304" pitchFamily="18" charset="0"/>
              </a:rPr>
              <a:t> </a:t>
            </a:r>
            <a:r>
              <a:rPr lang="pl-PL" sz="1800" i="0" dirty="0">
                <a:effectLst/>
                <a:latin typeface="Times New Roman" panose="02020603050405020304" pitchFamily="18" charset="0"/>
                <a:ea typeface="Times New Roman" panose="02020603050405020304" pitchFamily="18" charset="0"/>
              </a:rPr>
              <a:t>zamiast granic skazuje osobę na izolację społeczną, poczucie samotności, czy też nadmierne mówienie nie.</a:t>
            </a:r>
            <a:endParaRPr lang="pl-PL" sz="1800" dirty="0">
              <a:effectLst/>
              <a:latin typeface="Times New Roman" panose="02020603050405020304" pitchFamily="18" charset="0"/>
              <a:ea typeface="Times New Roman" panose="02020603050405020304" pitchFamily="18" charset="0"/>
            </a:endParaRPr>
          </a:p>
          <a:p>
            <a:pPr marL="0" indent="0" algn="just">
              <a:buNone/>
            </a:pPr>
            <a:r>
              <a:rPr lang="pl-PL" sz="1800" i="0" dirty="0">
                <a:effectLst/>
                <a:latin typeface="Times New Roman" panose="02020603050405020304" pitchFamily="18" charset="0"/>
                <a:ea typeface="Times New Roman" panose="02020603050405020304" pitchFamily="18" charset="0"/>
              </a:rPr>
              <a:t>Natomiast </a:t>
            </a:r>
            <a:r>
              <a:rPr lang="pl-PL" sz="1800" b="1" i="0" dirty="0">
                <a:solidFill>
                  <a:srgbClr val="FFFF00"/>
                </a:solidFill>
                <a:effectLst/>
                <a:latin typeface="Times New Roman" panose="02020603050405020304" pitchFamily="18" charset="0"/>
                <a:ea typeface="Times New Roman" panose="02020603050405020304" pitchFamily="18" charset="0"/>
              </a:rPr>
              <a:t>zbyt luźne granice</a:t>
            </a:r>
            <a:r>
              <a:rPr lang="pl-PL" sz="1800" i="0" dirty="0">
                <a:solidFill>
                  <a:srgbClr val="FFFF00"/>
                </a:solidFill>
                <a:effectLst/>
                <a:latin typeface="Times New Roman" panose="02020603050405020304" pitchFamily="18" charset="0"/>
                <a:ea typeface="Times New Roman" panose="02020603050405020304" pitchFamily="18" charset="0"/>
              </a:rPr>
              <a:t> </a:t>
            </a:r>
            <a:r>
              <a:rPr lang="pl-PL" sz="1800" i="0" dirty="0">
                <a:effectLst/>
                <a:latin typeface="Times New Roman" panose="02020603050405020304" pitchFamily="18" charset="0"/>
                <a:ea typeface="Times New Roman" panose="02020603050405020304" pitchFamily="18" charset="0"/>
              </a:rPr>
              <a:t>mogą spowodować brak poczucia bezpieczeństwa, przyzwolenie na przekraczanie granic.</a:t>
            </a:r>
          </a:p>
          <a:p>
            <a:pPr marL="0" indent="0" algn="just">
              <a:buNone/>
            </a:pPr>
            <a:endParaRPr lang="pl-PL" sz="1800" dirty="0">
              <a:effectLst/>
              <a:latin typeface="Times New Roman" panose="02020603050405020304" pitchFamily="18" charset="0"/>
              <a:ea typeface="Times New Roman" panose="02020603050405020304" pitchFamily="18" charset="0"/>
            </a:endParaRPr>
          </a:p>
          <a:p>
            <a:pPr marL="0" indent="0" algn="ctr">
              <a:lnSpc>
                <a:spcPct val="107000"/>
              </a:lnSpc>
              <a:spcAft>
                <a:spcPts val="800"/>
              </a:spcAft>
              <a:buNone/>
            </a:pPr>
            <a:r>
              <a:rPr lang="pl-PL"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Jak dbać o granice własne oraz innych osób?</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i="0" dirty="0">
                <a:effectLst/>
                <a:latin typeface="Times New Roman" panose="02020603050405020304" pitchFamily="18" charset="0"/>
                <a:ea typeface="Times New Roman" panose="02020603050405020304" pitchFamily="18" charset="0"/>
              </a:rPr>
              <a:t>Granice można okazywać werbalnie poprzez komunikat, że coś nam się nie podoba, nie życzymy sobie czegoś oraz niewerbalnie poprzez postawę ciała, ton głosu, mimikę twarzy.</a:t>
            </a:r>
            <a:r>
              <a:rPr lang="pl-PL" sz="1800" dirty="0">
                <a:effectLst/>
                <a:latin typeface="Times New Roman" panose="02020603050405020304" pitchFamily="18" charset="0"/>
                <a:ea typeface="Times New Roman" panose="02020603050405020304" pitchFamily="18" charset="0"/>
              </a:rPr>
              <a:t> Czasem trudnością (z której możemy nie zdawać sobie sprawy) jest niespójność tych dwóch kanałów komunikacyjnych. Mówimy „nie”, jednak nasze ciało mówi coś innego (np. że wcale nie jesteśmy pewni, że mamy prawo powiedzieć „nie”). To może wprawiać odbiorcę komunikatu w pomieszanie lub osłabić nasz komunikat.</a:t>
            </a:r>
            <a:r>
              <a:rPr lang="pl-PL" sz="1800" b="1" i="0" dirty="0">
                <a:effectLst/>
                <a:latin typeface="Times New Roman" panose="02020603050405020304" pitchFamily="18" charset="0"/>
                <a:ea typeface="Times New Roman" panose="02020603050405020304" pitchFamily="18" charset="0"/>
              </a:rPr>
              <a:t> </a:t>
            </a:r>
            <a:endParaRPr lang="pl-PL" sz="1800" dirty="0">
              <a:effectLst/>
              <a:latin typeface="Times New Roman" panose="02020603050405020304" pitchFamily="18" charset="0"/>
              <a:ea typeface="Times New Roman" panose="02020603050405020304" pitchFamily="18" charset="0"/>
            </a:endParaRPr>
          </a:p>
          <a:p>
            <a:pPr algn="just"/>
            <a:r>
              <a:rPr lang="pl-PL" sz="1800" dirty="0">
                <a:effectLst/>
                <a:latin typeface="Times New Roman" panose="02020603050405020304" pitchFamily="18" charset="0"/>
                <a:ea typeface="Times New Roman" panose="02020603050405020304" pitchFamily="18" charset="0"/>
              </a:rPr>
              <a:t>Pierwszym krokiem do szanowania granic zarówno swoich jak i innych ludzi jest poznanie samego siebie w tym aspekcie. Ważnym znakiem, że ktoś przekroczył nasze granice jest odczuwany </a:t>
            </a:r>
            <a:r>
              <a:rPr lang="pl-PL" sz="1800" b="0" dirty="0">
                <a:effectLst/>
                <a:latin typeface="Times New Roman" panose="02020603050405020304" pitchFamily="18" charset="0"/>
                <a:ea typeface="Times New Roman" panose="02020603050405020304" pitchFamily="18" charset="0"/>
              </a:rPr>
              <a:t>dyskomfort</a:t>
            </a:r>
            <a:r>
              <a:rPr lang="pl-PL" sz="1800" b="1" dirty="0">
                <a:effectLst/>
                <a:latin typeface="Times New Roman" panose="02020603050405020304" pitchFamily="18" charset="0"/>
                <a:ea typeface="Times New Roman" panose="02020603050405020304" pitchFamily="18" charset="0"/>
              </a:rPr>
              <a:t>.</a:t>
            </a:r>
            <a:r>
              <a:rPr lang="pl-PL" sz="1800" dirty="0">
                <a:effectLst/>
                <a:latin typeface="Times New Roman" panose="02020603050405020304" pitchFamily="18" charset="0"/>
                <a:ea typeface="Times New Roman" panose="02020603050405020304" pitchFamily="18" charset="0"/>
              </a:rPr>
              <a:t> Warto nie bagatelizować takich sygnałów wewnętrznych. Nie szanowanie swoich własnych granic, może prowadzić w przyszłości do dalszego ich przekraczania przez innych ludzi.</a:t>
            </a:r>
          </a:p>
          <a:p>
            <a:endParaRPr lang="pl-PL" dirty="0"/>
          </a:p>
        </p:txBody>
      </p:sp>
    </p:spTree>
    <p:extLst>
      <p:ext uri="{BB962C8B-B14F-4D97-AF65-F5344CB8AC3E}">
        <p14:creationId xmlns:p14="http://schemas.microsoft.com/office/powerpoint/2010/main" val="1052202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779D8-67A7-D25B-2F82-D8C0F46817F7}"/>
              </a:ext>
            </a:extLst>
          </p:cNvPr>
          <p:cNvSpPr>
            <a:spLocks noGrp="1"/>
          </p:cNvSpPr>
          <p:nvPr>
            <p:ph type="title"/>
          </p:nvPr>
        </p:nvSpPr>
        <p:spPr/>
        <p:txBody>
          <a:bodyPr/>
          <a:lstStyle/>
          <a:p>
            <a:r>
              <a:rPr lang="pl-PL" sz="3000" b="1" dirty="0">
                <a:latin typeface="Times New Roman" panose="02020603050405020304" pitchFamily="18" charset="0"/>
                <a:cs typeface="Times New Roman" panose="02020603050405020304" pitchFamily="18" charset="0"/>
              </a:rPr>
              <a:t>Komunikacja w rodzinie</a:t>
            </a:r>
          </a:p>
        </p:txBody>
      </p:sp>
      <p:sp>
        <p:nvSpPr>
          <p:cNvPr id="3" name="Symbol zastępczy zawartości 2">
            <a:extLst>
              <a:ext uri="{FF2B5EF4-FFF2-40B4-BE49-F238E27FC236}">
                <a16:creationId xmlns:a16="http://schemas.microsoft.com/office/drawing/2014/main" id="{A6BA7D33-F22D-96A5-C93D-A7EE7D87E8F0}"/>
              </a:ext>
            </a:extLst>
          </p:cNvPr>
          <p:cNvSpPr>
            <a:spLocks noGrp="1"/>
          </p:cNvSpPr>
          <p:nvPr>
            <p:ph idx="1"/>
          </p:nvPr>
        </p:nvSpPr>
        <p:spPr>
          <a:xfrm>
            <a:off x="646111" y="1447060"/>
            <a:ext cx="9927194" cy="4958222"/>
          </a:xfrm>
        </p:spPr>
        <p:txBody>
          <a:bodyPr>
            <a:normAutofit/>
          </a:bodyPr>
          <a:lstStyle/>
          <a:p>
            <a:pPr marL="0" indent="0" algn="just">
              <a:buNone/>
            </a:pPr>
            <a:r>
              <a:rPr lang="pl-PL" sz="1800" dirty="0">
                <a:effectLst/>
                <a:latin typeface="Times New Roman" panose="02020603050405020304" pitchFamily="18" charset="0"/>
                <a:ea typeface="Times New Roman" panose="02020603050405020304" pitchFamily="18" charset="0"/>
              </a:rPr>
              <a:t>Komunikacja daje możliwość wymiany myśli, poznawania ludzi, wyrażania siebie. Dzięki niej możliwe jest tworzenie bliskich relacji.</a:t>
            </a:r>
          </a:p>
          <a:p>
            <a:pPr algn="just"/>
            <a:r>
              <a:rPr lang="pl-PL" sz="1800" dirty="0">
                <a:effectLst/>
                <a:latin typeface="Times New Roman" panose="02020603050405020304" pitchFamily="18" charset="0"/>
                <a:ea typeface="Times New Roman" panose="02020603050405020304" pitchFamily="18" charset="0"/>
              </a:rPr>
              <a:t>Istnieje zasadnicza </a:t>
            </a:r>
            <a:r>
              <a:rPr lang="pl-PL" sz="1800" dirty="0">
                <a:solidFill>
                  <a:srgbClr val="FFFF00"/>
                </a:solidFill>
                <a:effectLst/>
                <a:latin typeface="Times New Roman" panose="02020603050405020304" pitchFamily="18" charset="0"/>
                <a:ea typeface="Times New Roman" panose="02020603050405020304" pitchFamily="18" charset="0"/>
              </a:rPr>
              <a:t>różnica pomiędzy </a:t>
            </a:r>
            <a:r>
              <a:rPr lang="pl-PL" sz="1800" b="1" dirty="0">
                <a:solidFill>
                  <a:srgbClr val="FFFF00"/>
                </a:solidFill>
                <a:effectLst/>
                <a:latin typeface="Times New Roman" panose="02020603050405020304" pitchFamily="18" charset="0"/>
                <a:ea typeface="Times New Roman" panose="02020603050405020304" pitchFamily="18" charset="0"/>
              </a:rPr>
              <a:t>komunikowaniem</a:t>
            </a:r>
            <a:r>
              <a:rPr lang="pl-PL" sz="1800" dirty="0">
                <a:solidFill>
                  <a:srgbClr val="FFFF00"/>
                </a:solidFill>
                <a:effectLst/>
                <a:latin typeface="Times New Roman" panose="02020603050405020304" pitchFamily="18" charset="0"/>
                <a:ea typeface="Times New Roman" panose="02020603050405020304" pitchFamily="18" charset="0"/>
              </a:rPr>
              <a:t>, a </a:t>
            </a:r>
            <a:r>
              <a:rPr lang="pl-PL" sz="1800" b="1" dirty="0">
                <a:solidFill>
                  <a:srgbClr val="FFFF00"/>
                </a:solidFill>
                <a:effectLst/>
                <a:latin typeface="Times New Roman" panose="02020603050405020304" pitchFamily="18" charset="0"/>
                <a:ea typeface="Times New Roman" panose="02020603050405020304" pitchFamily="18" charset="0"/>
              </a:rPr>
              <a:t>komunikowaniem się</a:t>
            </a:r>
            <a:r>
              <a:rPr lang="pl-PL" sz="1800" b="1" dirty="0">
                <a:effectLst/>
                <a:latin typeface="Times New Roman" panose="02020603050405020304" pitchFamily="18" charset="0"/>
                <a:ea typeface="Times New Roman" panose="02020603050405020304" pitchFamily="18" charset="0"/>
              </a:rPr>
              <a:t>.</a:t>
            </a:r>
            <a:r>
              <a:rPr lang="pl-PL" sz="1800" dirty="0">
                <a:effectLst/>
                <a:latin typeface="Times New Roman" panose="02020603050405020304" pitchFamily="18" charset="0"/>
                <a:ea typeface="Times New Roman" panose="02020603050405020304" pitchFamily="18" charset="0"/>
              </a:rPr>
              <a:t> </a:t>
            </a:r>
            <a:r>
              <a:rPr lang="pl-PL" sz="1800" b="1" dirty="0">
                <a:effectLst/>
                <a:latin typeface="Times New Roman" panose="02020603050405020304" pitchFamily="18" charset="0"/>
                <a:ea typeface="Times New Roman" panose="02020603050405020304" pitchFamily="18" charset="0"/>
              </a:rPr>
              <a:t>Komunikowanie</a:t>
            </a:r>
            <a:r>
              <a:rPr lang="pl-PL" sz="1800" dirty="0">
                <a:effectLst/>
                <a:latin typeface="Times New Roman" panose="02020603050405020304" pitchFamily="18" charset="0"/>
                <a:ea typeface="Times New Roman" panose="02020603050405020304" pitchFamily="18" charset="0"/>
              </a:rPr>
              <a:t> jest jednostronne i może kojarzyć się z wydawaniem poleceń czy komunikatów, natomiast </a:t>
            </a:r>
            <a:r>
              <a:rPr lang="pl-PL" sz="1800" b="1" dirty="0">
                <a:effectLst/>
                <a:latin typeface="Times New Roman" panose="02020603050405020304" pitchFamily="18" charset="0"/>
                <a:ea typeface="Times New Roman" panose="02020603050405020304" pitchFamily="18" charset="0"/>
              </a:rPr>
              <a:t>komunikowanie się</a:t>
            </a:r>
            <a:r>
              <a:rPr lang="pl-PL" sz="1800" dirty="0">
                <a:effectLst/>
                <a:latin typeface="Times New Roman" panose="02020603050405020304" pitchFamily="18" charset="0"/>
                <a:ea typeface="Times New Roman" panose="02020603050405020304" pitchFamily="18" charset="0"/>
              </a:rPr>
              <a:t> jest wzajemne i zawiera możliwość wymiany myśli i  poglądów.</a:t>
            </a:r>
          </a:p>
          <a:p>
            <a:pPr algn="just"/>
            <a:r>
              <a:rPr lang="pl-PL" sz="1800" b="1" dirty="0">
                <a:solidFill>
                  <a:srgbClr val="FFFF00"/>
                </a:solidFill>
                <a:effectLst/>
                <a:latin typeface="Times New Roman" panose="02020603050405020304" pitchFamily="18" charset="0"/>
                <a:ea typeface="Times New Roman" panose="02020603050405020304" pitchFamily="18" charset="0"/>
              </a:rPr>
              <a:t>Komunikację</a:t>
            </a:r>
            <a:r>
              <a:rPr lang="pl-PL" sz="1800" b="1" dirty="0">
                <a:effectLst/>
                <a:latin typeface="Times New Roman" panose="02020603050405020304" pitchFamily="18" charset="0"/>
                <a:ea typeface="Times New Roman" panose="02020603050405020304" pitchFamily="18" charset="0"/>
              </a:rPr>
              <a:t> </a:t>
            </a:r>
            <a:r>
              <a:rPr lang="pl-PL" sz="1800" dirty="0">
                <a:effectLst/>
                <a:latin typeface="Times New Roman" panose="02020603050405020304" pitchFamily="18" charset="0"/>
                <a:ea typeface="Times New Roman" panose="02020603050405020304" pitchFamily="18" charset="0"/>
              </a:rPr>
              <a:t>możemy podzielić na </a:t>
            </a:r>
            <a:r>
              <a:rPr lang="pl-PL" sz="1800" b="1" dirty="0">
                <a:solidFill>
                  <a:srgbClr val="FFFF00"/>
                </a:solidFill>
                <a:effectLst/>
                <a:latin typeface="Times New Roman" panose="02020603050405020304" pitchFamily="18" charset="0"/>
                <a:ea typeface="Times New Roman" panose="02020603050405020304" pitchFamily="18" charset="0"/>
              </a:rPr>
              <a:t>werbalną</a:t>
            </a:r>
            <a:r>
              <a:rPr lang="pl-PL" sz="1800" dirty="0">
                <a:effectLst/>
                <a:latin typeface="Times New Roman" panose="02020603050405020304" pitchFamily="18" charset="0"/>
                <a:ea typeface="Times New Roman" panose="02020603050405020304" pitchFamily="18" charset="0"/>
              </a:rPr>
              <a:t>, w tym przypadku narzędziem są słowa oraz </a:t>
            </a:r>
            <a:r>
              <a:rPr lang="pl-PL" sz="1800" b="1" dirty="0">
                <a:solidFill>
                  <a:srgbClr val="FFFF00"/>
                </a:solidFill>
                <a:effectLst/>
                <a:latin typeface="Times New Roman" panose="02020603050405020304" pitchFamily="18" charset="0"/>
                <a:ea typeface="Times New Roman" panose="02020603050405020304" pitchFamily="18" charset="0"/>
              </a:rPr>
              <a:t>niewerbalną</a:t>
            </a:r>
            <a:r>
              <a:rPr lang="pl-PL" sz="1800" dirty="0">
                <a:effectLst/>
                <a:latin typeface="Times New Roman" panose="02020603050405020304" pitchFamily="18" charset="0"/>
                <a:ea typeface="Times New Roman" panose="02020603050405020304" pitchFamily="18" charset="0"/>
              </a:rPr>
              <a:t>, gdzie narzędziem są znaki. Czasami, w relacji rodziców z dziećmi ważniejsza od komunikacji werbalnej może być komunikacja niewerbalna, czyli okazywanie dzieciom wsparcia i miłości za pomocą ciepłych gestów, np. przytulenia.</a:t>
            </a:r>
          </a:p>
          <a:p>
            <a:pPr marL="0" indent="0" algn="just">
              <a:buNone/>
            </a:pPr>
            <a:r>
              <a:rPr lang="pl-PL" sz="1800" b="1" dirty="0">
                <a:effectLst/>
                <a:latin typeface="Times New Roman" panose="02020603050405020304" pitchFamily="18" charset="0"/>
                <a:ea typeface="Times New Roman" panose="02020603050405020304" pitchFamily="18" charset="0"/>
              </a:rPr>
              <a:t>Przede wszystkim właściwa komunikacja w rodzinie powinna opierać się na komunikowaniu się, czyli wymianie myśli, uczuć i poglądów. To rodzic jest odpowiedzialny za tę relację, ponieważ dziecko uczy się kontaktów społecznych od rodziców. </a:t>
            </a:r>
          </a:p>
          <a:p>
            <a:endParaRPr lang="pl-PL" dirty="0"/>
          </a:p>
        </p:txBody>
      </p:sp>
    </p:spTree>
    <p:extLst>
      <p:ext uri="{BB962C8B-B14F-4D97-AF65-F5344CB8AC3E}">
        <p14:creationId xmlns:p14="http://schemas.microsoft.com/office/powerpoint/2010/main" val="4121022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9178B8A-9540-F08C-CE8B-9C377E9006E8}"/>
              </a:ext>
            </a:extLst>
          </p:cNvPr>
          <p:cNvSpPr>
            <a:spLocks noGrp="1"/>
          </p:cNvSpPr>
          <p:nvPr>
            <p:ph idx="1"/>
          </p:nvPr>
        </p:nvSpPr>
        <p:spPr>
          <a:xfrm>
            <a:off x="701336" y="381740"/>
            <a:ext cx="9738804" cy="5866659"/>
          </a:xfrm>
        </p:spPr>
        <p:txBody>
          <a:bodyPr>
            <a:normAutofit fontScale="92500" lnSpcReduction="20000"/>
          </a:bodyPr>
          <a:lstStyle/>
          <a:p>
            <a:pPr marL="0" indent="0" algn="ctr">
              <a:buNone/>
            </a:pPr>
            <a:r>
              <a:rPr lang="pl-PL" sz="1800" b="1" dirty="0">
                <a:solidFill>
                  <a:srgbClr val="FFFF00"/>
                </a:solidFill>
                <a:effectLst/>
                <a:latin typeface="Times New Roman" panose="02020603050405020304" pitchFamily="18" charset="0"/>
                <a:ea typeface="Times New Roman" panose="02020603050405020304" pitchFamily="18" charset="0"/>
              </a:rPr>
              <a:t>Jak powinna wyglądać prawidłowa komunikacja rodzica z dzieckiem?</a:t>
            </a:r>
          </a:p>
          <a:p>
            <a:pPr marL="0" indent="0" algn="ctr">
              <a:buNone/>
            </a:pPr>
            <a:endParaRPr lang="pl-PL" sz="1800" dirty="0">
              <a:solidFill>
                <a:srgbClr val="FFFF00"/>
              </a:solidFill>
              <a:effectLst/>
              <a:latin typeface="Times New Roman" panose="02020603050405020304" pitchFamily="18" charset="0"/>
              <a:ea typeface="Times New Roman" panose="02020603050405020304" pitchFamily="18" charset="0"/>
            </a:endParaRPr>
          </a:p>
          <a:p>
            <a:pPr marL="0" indent="0" algn="just">
              <a:buNone/>
            </a:pPr>
            <a:r>
              <a:rPr lang="pl-PL" sz="1800" b="1" dirty="0">
                <a:solidFill>
                  <a:srgbClr val="FFFF00"/>
                </a:solidFill>
                <a:effectLst/>
                <a:latin typeface="Times New Roman" panose="02020603050405020304" pitchFamily="18" charset="0"/>
                <a:ea typeface="Times New Roman" panose="02020603050405020304" pitchFamily="18" charset="0"/>
              </a:rPr>
              <a:t>Warto stosować się do zasady asertywnej komunikacji</a:t>
            </a:r>
            <a:r>
              <a:rPr lang="pl-PL" sz="1800" b="1" dirty="0">
                <a:effectLst/>
                <a:latin typeface="Times New Roman" panose="02020603050405020304" pitchFamily="18" charset="0"/>
                <a:ea typeface="Times New Roman" panose="02020603050405020304" pitchFamily="18" charset="0"/>
              </a:rPr>
              <a:t>, </a:t>
            </a: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czyli np.….</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Szanować uczucia, potrzeby, pragnienia innych;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Unikać naruszania praw innych osób, jednocześnie dbając o własne;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Poszukiwać kompromisu w otwartym dialogu;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Okazywać szacunek, szczerość i stanowczość (przekaz musi być zrozumiały dla odbiorcy; mówimy stanowczo, zachowując spokój);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Aktywnie słuchać naszego rozmówcę;</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Zachować kontakt wzrokowy;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90000"/>
              </a:lnSpc>
              <a:spcAft>
                <a:spcPts val="800"/>
              </a:spcAft>
              <a:tabLst>
                <a:tab pos="457200" algn="l"/>
              </a:tabLst>
            </a:pPr>
            <a:r>
              <a:rPr lang="pl-PL" sz="1800" kern="1200" dirty="0">
                <a:effectLst/>
                <a:latin typeface="Times New Roman" panose="02020603050405020304" pitchFamily="18" charset="0"/>
                <a:ea typeface="Times New Roman" panose="02020603050405020304" pitchFamily="18" charset="0"/>
                <a:cs typeface="Times New Roman" panose="02020603050405020304" pitchFamily="18" charset="0"/>
              </a:rPr>
              <a:t>Adekwatnie okazywać emocje (np. uśmiechanie się, gdy jestem zadowolony.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buNone/>
            </a:pPr>
            <a:r>
              <a:rPr lang="pl-PL" sz="1800" b="1" dirty="0">
                <a:effectLst/>
                <a:latin typeface="Times New Roman" panose="02020603050405020304" pitchFamily="18" charset="0"/>
                <a:ea typeface="Times New Roman" panose="02020603050405020304" pitchFamily="18" charset="0"/>
              </a:rPr>
              <a:t>Asertywność </a:t>
            </a:r>
            <a:r>
              <a:rPr lang="pl-PL" sz="1800" dirty="0">
                <a:effectLst/>
                <a:latin typeface="Times New Roman" panose="02020603050405020304" pitchFamily="18" charset="0"/>
                <a:ea typeface="Times New Roman" panose="02020603050405020304" pitchFamily="18" charset="0"/>
              </a:rPr>
              <a:t>to umiejętność pełnego wyrażania siebie w kontakcie z inną osobą czy osobami. Zachowanie asertywne oznacza bezpośrednie, uczciwe i stanowcze wyrażenie wobec innej osoby swoich uczuć, postaw, opinii lub pragnień, w sposób respektujący uczucia, postawy, opinie, prawa i pragnienia drugiej osoby.</a:t>
            </a:r>
          </a:p>
          <a:p>
            <a:pPr marL="114300" indent="0" algn="just">
              <a:buNone/>
            </a:pPr>
            <a:r>
              <a:rPr lang="pl-PL" sz="1800" b="1" u="sng" dirty="0">
                <a:effectLst/>
                <a:latin typeface="Times New Roman" panose="02020603050405020304" pitchFamily="18" charset="0"/>
                <a:ea typeface="Times New Roman" panose="02020603050405020304" pitchFamily="18" charset="0"/>
              </a:rPr>
              <a:t>Przykładowe myśli asertywnej osoby: </a:t>
            </a:r>
            <a:endParaRPr lang="pl-PL" sz="1800" dirty="0">
              <a:effectLst/>
              <a:latin typeface="Times New Roman" panose="02020603050405020304" pitchFamily="18" charset="0"/>
              <a:ea typeface="Times New Roman" panose="02020603050405020304" pitchFamily="18" charset="0"/>
            </a:endParaRPr>
          </a:p>
          <a:p>
            <a:pPr marL="114300" indent="0" algn="just">
              <a:buNone/>
            </a:pPr>
            <a:r>
              <a:rPr lang="pl-PL" sz="1800" dirty="0">
                <a:effectLst/>
                <a:latin typeface="Times New Roman" panose="02020603050405020304" pitchFamily="18" charset="0"/>
                <a:ea typeface="Times New Roman" panose="02020603050405020304" pitchFamily="18" charset="0"/>
              </a:rPr>
              <a:t>„Nie zostanę wykorzystany ani nie zaatakuję innej osoby.”,</a:t>
            </a:r>
          </a:p>
          <a:p>
            <a:pPr marL="114300" indent="0" algn="just">
              <a:buNone/>
            </a:pPr>
            <a:r>
              <a:rPr lang="pl-PL" sz="1800" dirty="0">
                <a:effectLst/>
                <a:latin typeface="Times New Roman" panose="02020603050405020304" pitchFamily="18" charset="0"/>
                <a:ea typeface="Times New Roman" panose="02020603050405020304" pitchFamily="18" charset="0"/>
              </a:rPr>
              <a:t>„Będę mówił to, co czuję, jednocześnie szanując i akceptując odmienne poglądy.”</a:t>
            </a:r>
          </a:p>
          <a:p>
            <a:endParaRPr lang="pl-PL" dirty="0"/>
          </a:p>
        </p:txBody>
      </p:sp>
    </p:spTree>
    <p:extLst>
      <p:ext uri="{BB962C8B-B14F-4D97-AF65-F5344CB8AC3E}">
        <p14:creationId xmlns:p14="http://schemas.microsoft.com/office/powerpoint/2010/main" val="939957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DF4AB4E-0808-2DEB-6774-A29617F263F8}"/>
              </a:ext>
            </a:extLst>
          </p:cNvPr>
          <p:cNvSpPr>
            <a:spLocks noGrp="1"/>
          </p:cNvSpPr>
          <p:nvPr>
            <p:ph idx="1"/>
          </p:nvPr>
        </p:nvSpPr>
        <p:spPr>
          <a:xfrm>
            <a:off x="719092" y="506028"/>
            <a:ext cx="9685538" cy="5742372"/>
          </a:xfrm>
        </p:spPr>
        <p:txBody>
          <a:bodyPr/>
          <a:lstStyle/>
          <a:p>
            <a:pPr marL="0" indent="0">
              <a:buNone/>
            </a:pPr>
            <a:r>
              <a:rPr lang="pl-PL" sz="1800" dirty="0">
                <a:effectLst/>
                <a:latin typeface="Times New Roman" panose="02020603050405020304" pitchFamily="18" charset="0"/>
                <a:ea typeface="Times New Roman" panose="02020603050405020304" pitchFamily="18" charset="0"/>
              </a:rPr>
              <a:t>Ponadto warto:</a:t>
            </a:r>
          </a:p>
          <a:p>
            <a:pPr marL="342900" lvl="0" indent="-342900">
              <a:lnSpc>
                <a:spcPct val="107000"/>
              </a:lnSpc>
              <a:spcAft>
                <a:spcPts val="750"/>
              </a:spcAft>
              <a:tabLst>
                <a:tab pos="457200" algn="l"/>
              </a:tabLst>
            </a:pPr>
            <a:r>
              <a:rPr lang="pl-PL" sz="1800" b="1" dirty="0">
                <a:effectLst/>
                <a:latin typeface="Times New Roman" panose="02020603050405020304" pitchFamily="18" charset="0"/>
                <a:ea typeface="Times New Roman" panose="02020603050405020304" pitchFamily="18" charset="0"/>
                <a:cs typeface="Times New Roman" panose="02020603050405020304" pitchFamily="18" charset="0"/>
              </a:rPr>
              <a:t>Być,</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czyli naprawdę spędzać ze sobą czas. Warto zrobić coś wspólnie, np. zagrać w gry planszowe. Przyczyni się to do budowania bliższej relacji na płaszczyźnie rodzic-dziecko oraz umożliwi ciągłe poznawanie się.</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tabLst>
                <a:tab pos="457200" algn="l"/>
              </a:tabLst>
            </a:pPr>
            <a:r>
              <a:rPr lang="pl-PL" sz="1800" b="1" dirty="0">
                <a:effectLst/>
                <a:latin typeface="Times New Roman" panose="02020603050405020304" pitchFamily="18" charset="0"/>
                <a:ea typeface="Times New Roman" panose="02020603050405020304" pitchFamily="18" charset="0"/>
                <a:cs typeface="Times New Roman" panose="02020603050405020304" pitchFamily="18" charset="0"/>
              </a:rPr>
              <a:t>Znaleźć czas i miejsce na rozmowę: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Ważne jest oderwanie się od innych zajęć. Darując odrobinę swojego czasu, okazujemy sobie nawzajem szacunek.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tabLst>
                <a:tab pos="457200" algn="l"/>
              </a:tabLst>
            </a:pPr>
            <a:r>
              <a:rPr lang="pl-PL" sz="1800" b="1" dirty="0">
                <a:effectLst/>
                <a:latin typeface="Times New Roman" panose="02020603050405020304" pitchFamily="18" charset="0"/>
                <a:ea typeface="Times New Roman" panose="02020603050405020304" pitchFamily="18" charset="0"/>
                <a:cs typeface="Times New Roman" panose="02020603050405020304" pitchFamily="18" charset="0"/>
              </a:rPr>
              <a:t>Oceniać zachowanie a nie osobę.</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tabLst>
                <a:tab pos="457200" algn="l"/>
              </a:tabLst>
            </a:pPr>
            <a:r>
              <a:rPr lang="pl-PL" sz="1800" b="1" dirty="0">
                <a:effectLst/>
                <a:latin typeface="Times New Roman" panose="02020603050405020304" pitchFamily="18" charset="0"/>
                <a:ea typeface="Times New Roman" panose="02020603050405020304" pitchFamily="18" charset="0"/>
                <a:cs typeface="Times New Roman" panose="02020603050405020304" pitchFamily="18" charset="0"/>
              </a:rPr>
              <a:t>Okazywać pozytywne wzmocnienia.</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tabLst>
                <a:tab pos="457200" algn="l"/>
              </a:tabLst>
            </a:pPr>
            <a:r>
              <a:rPr lang="pl-PL" sz="1800" b="1" dirty="0">
                <a:effectLst/>
                <a:latin typeface="Times New Roman" panose="02020603050405020304" pitchFamily="18" charset="0"/>
                <a:ea typeface="Times New Roman" panose="02020603050405020304" pitchFamily="18" charset="0"/>
                <a:cs typeface="Times New Roman" panose="02020603050405020304" pitchFamily="18" charset="0"/>
              </a:rPr>
              <a:t>Nazywać uczucia i emocje:</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Ważne, aby otwarcie mówić o swoich uczuciach, pragnieniach i przekonaniach oraz brać za nie odpowiedzialność.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W komunikacji wyróżniamy dwa podstawowe rodzaje  komunikatów: </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Courier New" panose="02070309020205020404" pitchFamily="49" charset="0"/>
              <a:buChar char="o"/>
              <a:tabLst>
                <a:tab pos="457200" algn="l"/>
              </a:tabLst>
            </a:pPr>
            <a:r>
              <a:rPr lang="pl-P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komunikat typu Ty – unikanie odpowiedzialności</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Courier New" panose="02070309020205020404" pitchFamily="49" charset="0"/>
              <a:buChar char="o"/>
              <a:tabLst>
                <a:tab pos="457200" algn="l"/>
              </a:tabLst>
            </a:pPr>
            <a:r>
              <a:rPr lang="pl-P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komunikat typu Ja – branie odpowiedzialności</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868797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6098EFE-9580-2AF2-31F5-2B942AA928EA}"/>
              </a:ext>
            </a:extLst>
          </p:cNvPr>
          <p:cNvSpPr>
            <a:spLocks noGrp="1"/>
          </p:cNvSpPr>
          <p:nvPr>
            <p:ph idx="1"/>
          </p:nvPr>
        </p:nvSpPr>
        <p:spPr>
          <a:xfrm>
            <a:off x="630315" y="506028"/>
            <a:ext cx="9792069" cy="5742372"/>
          </a:xfrm>
        </p:spPr>
        <p:txBody>
          <a:bodyPr>
            <a:normAutofit lnSpcReduction="10000"/>
          </a:bodyPr>
          <a:lstStyle/>
          <a:p>
            <a:pPr marL="0" lvl="0" indent="0" algn="just">
              <a:lnSpc>
                <a:spcPct val="107000"/>
              </a:lnSpc>
              <a:buSzPts val="1000"/>
              <a:buNone/>
              <a:tabLst>
                <a:tab pos="457200" algn="l"/>
              </a:tabLst>
            </a:pPr>
            <a:r>
              <a:rPr lang="pl-PL"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Komunikat typu TY</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W komunikacie typu TY skupiamy się na nieodpowiednich zachowaniu drugiej osoby, jest on mocno oskarżycielski i powoduje ocenianie, etykietowanie odbiorcy. Jest to częsta droga do tworzenia napięć, kłótni. To unikanie odpowiedzialności za swoje słowa, emocje, potrzeby i czyny.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Przykład: „Jesteś egoistą, myślącym zawsze o sobie. Jak zwykle mnie nie słuchasz.” Czy domyślasz się jak dalej może potoczyć się ta wymiana zdań?</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SzPts val="1000"/>
              <a:buNone/>
              <a:tabLst>
                <a:tab pos="457200" algn="l"/>
              </a:tabLst>
            </a:pPr>
            <a:r>
              <a:rPr lang="pl-PL"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Komunikat typu JA</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W komunikacie typu JA mówimy o reakcji, jaką w nas wywołało zachowanie drugiej osoby, jakie są nasze uczucia, o tym co nas boli i czego potrzebujemy. Jest to branie odpowiedzialności za swoje emocje i potrzeby, za siebie.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Przykład: „Kiedy nie patrzysz na mnie podczas naszej rozmowy, uważam, że mnie nie słuchasz i jest mi przykro, ponieważ czuje się ignorowana”.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l-PL" sz="1800" b="1" dirty="0">
                <a:solidFill>
                  <a:srgbClr val="FFFF00"/>
                </a:solidFill>
                <a:effectLst/>
                <a:latin typeface="Times New Roman" panose="02020603050405020304" pitchFamily="18" charset="0"/>
                <a:ea typeface="Times New Roman" panose="02020603050405020304" pitchFamily="18" charset="0"/>
              </a:rPr>
              <a:t>Jak stworzyć komunikat typu „Ja”?:</a:t>
            </a:r>
            <a:endParaRPr lang="pl-PL" sz="1800" dirty="0">
              <a:solidFill>
                <a:srgbClr val="FFFF00"/>
              </a:solidFill>
              <a:effectLst/>
              <a:latin typeface="Times New Roman" panose="02020603050405020304" pitchFamily="18" charset="0"/>
              <a:ea typeface="Times New Roman" panose="02020603050405020304" pitchFamily="18" charset="0"/>
            </a:endParaRPr>
          </a:p>
          <a:p>
            <a:pPr algn="just"/>
            <a:r>
              <a:rPr lang="pl-PL" sz="1800" dirty="0">
                <a:solidFill>
                  <a:srgbClr val="FFFF00"/>
                </a:solidFill>
                <a:effectLst/>
                <a:latin typeface="Times New Roman" panose="02020603050405020304" pitchFamily="18" charset="0"/>
                <a:ea typeface="Times New Roman" panose="02020603050405020304" pitchFamily="18" charset="0"/>
              </a:rPr>
              <a:t>„Ja (co czuję?), kiedy ty (zachowanie), ponieważ (potrzeba), dlatego chciałabym (konkretna prośba).”</a:t>
            </a:r>
          </a:p>
          <a:p>
            <a:endParaRPr lang="pl-PL" dirty="0"/>
          </a:p>
        </p:txBody>
      </p:sp>
    </p:spTree>
    <p:extLst>
      <p:ext uri="{BB962C8B-B14F-4D97-AF65-F5344CB8AC3E}">
        <p14:creationId xmlns:p14="http://schemas.microsoft.com/office/powerpoint/2010/main" val="140193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C5CF8C69-4B35-F739-7105-D68D662FB167}"/>
              </a:ext>
            </a:extLst>
          </p:cNvPr>
          <p:cNvPicPr>
            <a:picLocks noChangeAspect="1"/>
          </p:cNvPicPr>
          <p:nvPr/>
        </p:nvPicPr>
        <p:blipFill>
          <a:blip r:embed="rId2"/>
          <a:stretch>
            <a:fillRect/>
          </a:stretch>
        </p:blipFill>
        <p:spPr>
          <a:xfrm>
            <a:off x="3976368" y="1176913"/>
            <a:ext cx="3511296" cy="4681728"/>
          </a:xfrm>
          <a:prstGeom prst="rect">
            <a:avLst/>
          </a:prstGeom>
        </p:spPr>
      </p:pic>
    </p:spTree>
    <p:extLst>
      <p:ext uri="{BB962C8B-B14F-4D97-AF65-F5344CB8AC3E}">
        <p14:creationId xmlns:p14="http://schemas.microsoft.com/office/powerpoint/2010/main" val="298421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4F7374-81A3-DAB9-8752-DF50DB638890}"/>
              </a:ext>
            </a:extLst>
          </p:cNvPr>
          <p:cNvSpPr>
            <a:spLocks noGrp="1"/>
          </p:cNvSpPr>
          <p:nvPr>
            <p:ph type="title"/>
          </p:nvPr>
        </p:nvSpPr>
        <p:spPr/>
        <p:txBody>
          <a:bodyPr/>
          <a:lstStyle/>
          <a:p>
            <a:r>
              <a:rPr lang="pl-PL" sz="3000" b="1" dirty="0">
                <a:solidFill>
                  <a:srgbClr val="FFFF00"/>
                </a:solidFill>
                <a:effectLst/>
                <a:latin typeface="Times New Roman" panose="02020603050405020304" pitchFamily="18" charset="0"/>
                <a:ea typeface="Times New Roman" panose="02020603050405020304" pitchFamily="18" charset="0"/>
              </a:rPr>
              <a:t>Czym jest Porozumienie bez Przemocy?</a:t>
            </a:r>
            <a:br>
              <a:rPr lang="pl-PL" sz="1800" dirty="0">
                <a:effectLs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67C46B0A-1C37-A313-4C9C-00A73A5AF737}"/>
              </a:ext>
            </a:extLst>
          </p:cNvPr>
          <p:cNvSpPr>
            <a:spLocks noGrp="1"/>
          </p:cNvSpPr>
          <p:nvPr>
            <p:ph idx="1"/>
          </p:nvPr>
        </p:nvSpPr>
        <p:spPr>
          <a:xfrm>
            <a:off x="646111" y="1331651"/>
            <a:ext cx="9703293" cy="5147568"/>
          </a:xfrm>
        </p:spPr>
        <p:txBody>
          <a:bodyPr/>
          <a:lstStyle/>
          <a:p>
            <a:pPr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Marshall B. Rosenberg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zwracał uwagę na to, jak </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„język przemocy”</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czyli </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język krytyki, ocen i osądów</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wpływa na nasze relacje, utrudnia kontakt i docieranie do tego, co dla nas ważne. W zamian </a:t>
            </a: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zaproponował sposób komunikowania, który unika słownej agresji i opiera się na obserwacji</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chodzi o to, by nauczyć się widzieć rzeczy takimi jakie one są, nie zaś takimi, na jakie wyglądają), na </a:t>
            </a: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kontakcie</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z własnymi uczuciami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w kroku drugim mówimy, co czujemy, kiedy widzimy to czy tamto, słyszymy wypowiadane przez drugiego słowa</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wyrażaniu potrzeb </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czas odpowiedzieć na pytanie: „czego potrzebuję?”) i </a:t>
            </a: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formułowaniu próśb</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czyli sformułowanie konkretnego działania).</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pl-PL"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Porozumienie składa się z mówienia i słuchania.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Mówienia do ludzi, zamiast o ludziach, słuchania siebie i innych. </a:t>
            </a:r>
            <a:r>
              <a:rPr lang="pl-PL" sz="1800" i="0" dirty="0">
                <a:effectLst/>
                <a:latin typeface="Times New Roman" panose="02020603050405020304" pitchFamily="18" charset="0"/>
                <a:ea typeface="Times New Roman" panose="02020603050405020304" pitchFamily="18" charset="0"/>
                <a:cs typeface="Times New Roman" panose="02020603050405020304" pitchFamily="18" charset="0"/>
              </a:rPr>
              <a:t>Porozumienie bez Przemocy</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pomaga słuchać tak, że ludzie mają ochotę mówić, oraz mówić tak, że czują się naprawdę usłyszani i wtedy chcą szukać sensownych rozwiązań – dla siebie i innych. </a:t>
            </a:r>
            <a:r>
              <a:rPr lang="pl-PL" sz="1800" b="1" dirty="0">
                <a:effectLst/>
                <a:latin typeface="Times New Roman" panose="02020603050405020304" pitchFamily="18" charset="0"/>
                <a:ea typeface="Times New Roman" panose="02020603050405020304" pitchFamily="18" charset="0"/>
                <a:cs typeface="Times New Roman" panose="02020603050405020304" pitchFamily="18" charset="0"/>
              </a:rPr>
              <a:t>A to oznacza</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MNIEJ NIEPOROZUMIEŃ. MNIEJ FRUSTRACJI. WIĘCEJ ROZWIĄZAŃ. WIĘCEJ RADOŚCI.</a:t>
            </a:r>
            <a:endParaRPr lang="pl-PL" sz="1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093630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3D0B7F-0C0D-C7C4-AF25-5BE7DDDCA4FA}"/>
              </a:ext>
            </a:extLst>
          </p:cNvPr>
          <p:cNvSpPr>
            <a:spLocks noGrp="1"/>
          </p:cNvSpPr>
          <p:nvPr>
            <p:ph type="title"/>
          </p:nvPr>
        </p:nvSpPr>
        <p:spPr>
          <a:xfrm>
            <a:off x="1103312" y="763478"/>
            <a:ext cx="9404723" cy="1134157"/>
          </a:xfrm>
        </p:spPr>
        <p:txBody>
          <a:bodyPr/>
          <a:lstStyle/>
          <a:p>
            <a:pPr algn="ctr"/>
            <a:r>
              <a:rPr lang="pl-PL" sz="3000" b="1" dirty="0">
                <a:latin typeface="Times New Roman" panose="02020603050405020304" pitchFamily="18" charset="0"/>
                <a:cs typeface="Times New Roman" panose="02020603050405020304" pitchFamily="18" charset="0"/>
              </a:rPr>
              <a:t>Podsumowanie</a:t>
            </a:r>
          </a:p>
        </p:txBody>
      </p:sp>
      <p:sp>
        <p:nvSpPr>
          <p:cNvPr id="3" name="Symbol zastępczy zawartości 2">
            <a:extLst>
              <a:ext uri="{FF2B5EF4-FFF2-40B4-BE49-F238E27FC236}">
                <a16:creationId xmlns:a16="http://schemas.microsoft.com/office/drawing/2014/main" id="{8BADA463-6493-F748-D55B-AFAB96928574}"/>
              </a:ext>
            </a:extLst>
          </p:cNvPr>
          <p:cNvSpPr>
            <a:spLocks noGrp="1"/>
          </p:cNvSpPr>
          <p:nvPr>
            <p:ph idx="1"/>
          </p:nvPr>
        </p:nvSpPr>
        <p:spPr>
          <a:xfrm>
            <a:off x="1251106" y="2263806"/>
            <a:ext cx="9256929" cy="4117758"/>
          </a:xfrm>
        </p:spPr>
        <p:txBody>
          <a:bodyPr/>
          <a:lstStyle/>
          <a:p>
            <a:pPr marL="0" indent="0" algn="just">
              <a:buNone/>
            </a:pPr>
            <a:r>
              <a:rPr lang="pl-PL" dirty="0">
                <a:effectLst/>
                <a:latin typeface="Times New Roman" panose="02020603050405020304" pitchFamily="18" charset="0"/>
                <a:ea typeface="Calibri" panose="020F0502020204030204" pitchFamily="34" charset="0"/>
                <a:cs typeface="Times New Roman" panose="02020603050405020304" pitchFamily="18" charset="0"/>
              </a:rPr>
              <a:t>Właściwe </a:t>
            </a:r>
            <a:r>
              <a:rPr lang="pl-PL" dirty="0">
                <a:latin typeface="Times New Roman" panose="02020603050405020304" pitchFamily="18" charset="0"/>
                <a:ea typeface="Calibri" panose="020F0502020204030204" pitchFamily="34" charset="0"/>
                <a:cs typeface="Times New Roman" panose="02020603050405020304" pitchFamily="18" charset="0"/>
              </a:rPr>
              <a:t>relacje rodziców z ich dziećmi </a:t>
            </a:r>
            <a:r>
              <a:rPr lang="pl-PL" dirty="0">
                <a:effectLst/>
                <a:latin typeface="Times New Roman" panose="02020603050405020304" pitchFamily="18" charset="0"/>
                <a:ea typeface="Calibri" panose="020F0502020204030204" pitchFamily="34" charset="0"/>
                <a:cs typeface="Times New Roman" panose="02020603050405020304" pitchFamily="18" charset="0"/>
              </a:rPr>
              <a:t>wpływają konstruktywnie na wszechstronny rozwój dziecka i jego osobowości. Niewłaściwe przyczyniają się zwykle do hamowania rozwoju dziecka, ubóstwa uczuciowego i stanowią punkt wyjścia do różnego typu niedostosowania społecznego. Dlatego tak ważne jest zwrócenie uwagi na to, w jaki sposób funkcjonuje system, jakim jest  rodzina. </a:t>
            </a:r>
            <a:r>
              <a:rPr lang="pl-PL" dirty="0">
                <a:latin typeface="Times New Roman" panose="02020603050405020304" pitchFamily="18" charset="0"/>
                <a:ea typeface="Calibri" panose="020F0502020204030204" pitchFamily="34" charset="0"/>
                <a:cs typeface="Times New Roman" panose="02020603050405020304" pitchFamily="18" charset="0"/>
              </a:rPr>
              <a:t>Ważne też, abyśmy byli świadomi pewnych dysfunkcji i spróbowali nad nimi popracować.</a:t>
            </a:r>
            <a:endParaRPr lang="pl-PL"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2919208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98BB63-A04F-E098-F61E-8283F12BC623}"/>
              </a:ext>
            </a:extLst>
          </p:cNvPr>
          <p:cNvSpPr>
            <a:spLocks noGrp="1"/>
          </p:cNvSpPr>
          <p:nvPr>
            <p:ph type="title"/>
          </p:nvPr>
        </p:nvSpPr>
        <p:spPr>
          <a:xfrm>
            <a:off x="646111" y="452718"/>
            <a:ext cx="9404723" cy="728012"/>
          </a:xfrm>
        </p:spPr>
        <p:txBody>
          <a:bodyPr/>
          <a:lstStyle/>
          <a:p>
            <a:r>
              <a:rPr lang="pl-PL" sz="3000" dirty="0">
                <a:latin typeface="Times New Roman" panose="02020603050405020304" pitchFamily="18" charset="0"/>
                <a:cs typeface="Times New Roman" panose="02020603050405020304" pitchFamily="18" charset="0"/>
              </a:rPr>
              <a:t>Źródło:</a:t>
            </a:r>
          </a:p>
        </p:txBody>
      </p:sp>
      <p:sp>
        <p:nvSpPr>
          <p:cNvPr id="3" name="Symbol zastępczy zawartości 2">
            <a:extLst>
              <a:ext uri="{FF2B5EF4-FFF2-40B4-BE49-F238E27FC236}">
                <a16:creationId xmlns:a16="http://schemas.microsoft.com/office/drawing/2014/main" id="{111C0559-60E7-511A-173C-F25439AFE771}"/>
              </a:ext>
            </a:extLst>
          </p:cNvPr>
          <p:cNvSpPr>
            <a:spLocks noGrp="1"/>
          </p:cNvSpPr>
          <p:nvPr>
            <p:ph idx="1"/>
          </p:nvPr>
        </p:nvSpPr>
        <p:spPr>
          <a:xfrm>
            <a:off x="646111" y="1087558"/>
            <a:ext cx="10333608" cy="5317724"/>
          </a:xfrm>
        </p:spPr>
        <p:txBody>
          <a:bodyPr>
            <a:normAutofit fontScale="85000" lnSpcReduction="20000"/>
          </a:bodyPr>
          <a:lstStyle/>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Argyle, M. (2002).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Psychologia stosunków międzyludzkich</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Warszawa: Wydawnictwo Naukowe PWN.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Domachowski, W. (1993).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Psychologia społeczna komunikacji niewerbalnej</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Toruń: Wydawnictwo Edytor.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Dymowska, E. (2012).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Teoria systemowej pracy z rodziną.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Kraków: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Regionalny Ośrodek Polityki Społecznej.</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Głodowski, W. (2001).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Komunikowanie interpersonalne.</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Warszawa: Wydawnictwo </a:t>
            </a:r>
            <a:r>
              <a:rPr lang="pl-PL" sz="1800" i="0" dirty="0">
                <a:effectLst/>
                <a:latin typeface="Calibri" panose="020F0502020204030204" pitchFamily="34" charset="0"/>
                <a:ea typeface="Calibri" panose="020F0502020204030204" pitchFamily="34" charset="0"/>
                <a:cs typeface="Times New Roman" panose="02020603050405020304" pitchFamily="18" charset="0"/>
              </a:rPr>
              <a:t>Hansa Communication.</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Harwas – Napierała, B. (2006). Komunikacja w rodzinie ujmowanej jako system w relacji rodzice – dzieci.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Obrazy życia rodzinnego z perspektywy interdyscyplinarnej. Roczniki socjologii rodziny</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17, s. 221 - 233. Poznań: Wydawnictwo Naukowe UAM.</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Krzesińska-Żach, B. (2007). </a:t>
            </a:r>
            <a:r>
              <a:rPr lang="pl-PL" sz="1800" i="1" dirty="0">
                <a:effectLst/>
                <a:latin typeface="Times New Roman" panose="02020603050405020304" pitchFamily="18" charset="0"/>
                <a:ea typeface="Calibri" panose="020F0502020204030204" pitchFamily="34" charset="0"/>
                <a:cs typeface="Times New Roman" panose="02020603050405020304" pitchFamily="18" charset="0"/>
              </a:rPr>
              <a:t>Pedagogika rodziny.</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i="1" dirty="0">
                <a:effectLst/>
                <a:latin typeface="Times New Roman" panose="02020603050405020304" pitchFamily="18" charset="0"/>
                <a:ea typeface="Calibri" panose="020F0502020204030204" pitchFamily="34" charset="0"/>
                <a:cs typeface="Times New Roman" panose="02020603050405020304" pitchFamily="18" charset="0"/>
              </a:rPr>
              <a:t>Przewodnik do ćwiczeń.</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Białystok: Wydawnictwo Trans Humana.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Ogarek, K. (2022). </a:t>
            </a:r>
            <a:r>
              <a:rPr lang="pl-PL" sz="1800" i="1" kern="1800" dirty="0">
                <a:effectLst/>
                <a:latin typeface="Times New Roman" panose="02020603050405020304" pitchFamily="18" charset="0"/>
                <a:ea typeface="Times New Roman" panose="02020603050405020304" pitchFamily="18" charset="0"/>
                <a:cs typeface="Times New Roman" panose="02020603050405020304" pitchFamily="18" charset="0"/>
              </a:rPr>
              <a:t>Granice w relacjach interpersonalnych</a:t>
            </a:r>
            <a:r>
              <a:rPr lang="pl-PL" sz="1800" kern="1800" dirty="0">
                <a:effectLst/>
                <a:latin typeface="Times New Roman" panose="02020603050405020304" pitchFamily="18" charset="0"/>
                <a:ea typeface="Times New Roman" panose="02020603050405020304" pitchFamily="18" charset="0"/>
                <a:cs typeface="Times New Roman" panose="02020603050405020304" pitchFamily="18" charset="0"/>
              </a:rPr>
              <a:t>. Centrum Dobrej Terapii</a:t>
            </a:r>
            <a:r>
              <a:rPr lang="pl-PL" sz="18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800" kern="1800" dirty="0">
                <a:effectLst/>
                <a:latin typeface="Times New Roman" panose="02020603050405020304" pitchFamily="18" charset="0"/>
                <a:ea typeface="Times New Roman" panose="02020603050405020304" pitchFamily="18" charset="0"/>
                <a:cs typeface="Times New Roman" panose="02020603050405020304" pitchFamily="18" charset="0"/>
              </a:rPr>
              <a:t>17.04.2022. Pobrane z:</a:t>
            </a:r>
            <a:r>
              <a:rPr lang="pl-PL" sz="1800" b="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800" u="sng"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https://www.centrumdobrejterapii.pl/materialy/granice-w-relacjach-interpersonalnych/</a:t>
            </a:r>
            <a:r>
              <a:rPr lang="pl-PL" sz="18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Dostęp: 12.05.2023.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Porozumienie bez przemocy. Pobrane z:</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strike="noStrike" dirty="0">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http://trenerzynvc.pl/porozumienie-bez-przemocy/</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Dostęp: 12.05.2023.</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Przybyłek, O. (2020). </a:t>
            </a:r>
            <a:r>
              <a:rPr lang="pl-PL" sz="1800" i="1" dirty="0">
                <a:effectLst/>
                <a:latin typeface="Times New Roman" panose="02020603050405020304" pitchFamily="18" charset="0"/>
                <a:ea typeface="Times New Roman" panose="02020603050405020304" pitchFamily="18" charset="0"/>
                <a:cs typeface="Times New Roman" panose="02020603050405020304" pitchFamily="18" charset="0"/>
              </a:rPr>
              <a:t>Granice w życiu człowieka.</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Przystań Blog 26.01.2020. Pobrane z: </a:t>
            </a:r>
            <a:r>
              <a:rPr lang="pl-PL" sz="1800"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https://twojpsycholog.info.pl/granice-psychologiczne/</a:t>
            </a:r>
            <a:r>
              <a:rPr lang="pl-PL" sz="1800" dirty="0">
                <a:effectLst/>
                <a:latin typeface="Times New Roman" panose="02020603050405020304" pitchFamily="18" charset="0"/>
                <a:ea typeface="Times New Roman" panose="02020603050405020304" pitchFamily="18" charset="0"/>
                <a:cs typeface="Times New Roman" panose="02020603050405020304" pitchFamily="18" charset="0"/>
              </a:rPr>
              <a:t>. Dostęp: 12.05.2023.</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Szczepanik, M. </a:t>
            </a:r>
            <a:r>
              <a:rPr lang="pl-PL" sz="1800" i="1" dirty="0">
                <a:effectLst/>
                <a:latin typeface="Times New Roman" panose="02020603050405020304" pitchFamily="18" charset="0"/>
                <a:ea typeface="Calibri" panose="020F0502020204030204" pitchFamily="34" charset="0"/>
                <a:cs typeface="Times New Roman" panose="02020603050405020304" pitchFamily="18" charset="0"/>
              </a:rPr>
              <a:t>Porozumienie bez Przemocy. (Nie)metoda na dobrą relację z dzieckiem</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Natuli dzieci są ważne. Pobrane z: </a:t>
            </a:r>
            <a:r>
              <a:rPr lang="pl-PL" sz="1800" strike="noStrike" dirty="0">
                <a:effectLst/>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https://dziecisawazne.pl/nvc/</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Dostęp: 12.05.2023.</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43913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37B428-9616-F236-F99D-99EDDFF1A2FA}"/>
              </a:ext>
            </a:extLst>
          </p:cNvPr>
          <p:cNvSpPr>
            <a:spLocks noGrp="1"/>
          </p:cNvSpPr>
          <p:nvPr>
            <p:ph type="title"/>
          </p:nvPr>
        </p:nvSpPr>
        <p:spPr>
          <a:xfrm>
            <a:off x="646111" y="452718"/>
            <a:ext cx="9404723" cy="728012"/>
          </a:xfrm>
        </p:spPr>
        <p:txBody>
          <a:bodyPr/>
          <a:lstStyle/>
          <a:p>
            <a:r>
              <a:rPr lang="pl-PL" sz="3000" b="1" dirty="0">
                <a:effectLst/>
                <a:latin typeface="Times New Roman" panose="02020603050405020304" pitchFamily="18" charset="0"/>
                <a:ea typeface="Calibri" panose="020F0502020204030204" pitchFamily="34" charset="0"/>
                <a:cs typeface="Times New Roman" panose="02020603050405020304" pitchFamily="18" charset="0"/>
              </a:rPr>
              <a:t>Rodzina i jej funkcje:</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33D28E61-DDB4-29EC-8A21-040F89CE138E}"/>
              </a:ext>
            </a:extLst>
          </p:cNvPr>
          <p:cNvSpPr>
            <a:spLocks noGrp="1"/>
          </p:cNvSpPr>
          <p:nvPr>
            <p:ph idx="1"/>
          </p:nvPr>
        </p:nvSpPr>
        <p:spPr>
          <a:xfrm>
            <a:off x="646111" y="1589104"/>
            <a:ext cx="10360241" cy="4394446"/>
          </a:xfrm>
        </p:spPr>
        <p:txBody>
          <a:bodyPr/>
          <a:lstStyle/>
          <a:p>
            <a:pPr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a:t>
            </a: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jest naturalnym środowiskiem i pierwszą instytucją wychowania oddziaływującą na dzieci i młodzież socjalizująco, stwarzającą warunki sprzyjające rozwojowi lub hamujące go. Wywiera istotny i znaczący wpływ na zachowanie się jednostek, ich stosunek do innych osób, świata wartości do systemu norm i wzorów postępowania.</a:t>
            </a:r>
          </a:p>
          <a:p>
            <a:pPr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Funkcje rodziny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to zespół przypisanych jej zadań oraz efekty, które są ich wynikiem. Przegląd tych funkcji można znaleźć w pracach rożnych autorów. Przykładowo, jak podaje J. Szczepański funkcje rodziny sprowadzają się do trzech podstawowych:</a:t>
            </a:r>
          </a:p>
          <a:p>
            <a:pPr marL="0" indent="0">
              <a:lnSpc>
                <a:spcPct val="107000"/>
              </a:lnSpc>
              <a:spcAft>
                <a:spcPts val="800"/>
              </a:spcAft>
              <a:buNone/>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-prokreacyjna</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(utrzymanie ciągłości gatunku ludzkiego),</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-socjalizacyjna</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(przygotowanie jednostki do życia w społeczeństwie),</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-ekonomiczna</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(zapewnienie członkom rodziny odpowiednich warunków bytu materialnego).</a:t>
            </a:r>
          </a:p>
          <a:p>
            <a:endParaRPr lang="pl-PL" dirty="0"/>
          </a:p>
        </p:txBody>
      </p:sp>
    </p:spTree>
    <p:extLst>
      <p:ext uri="{BB962C8B-B14F-4D97-AF65-F5344CB8AC3E}">
        <p14:creationId xmlns:p14="http://schemas.microsoft.com/office/powerpoint/2010/main" val="171913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6560BA0-C0DC-DC49-E94A-2D640DCB5049}"/>
              </a:ext>
            </a:extLst>
          </p:cNvPr>
          <p:cNvSpPr>
            <a:spLocks noGrp="1"/>
          </p:cNvSpPr>
          <p:nvPr>
            <p:ph idx="1"/>
          </p:nvPr>
        </p:nvSpPr>
        <p:spPr>
          <a:xfrm>
            <a:off x="1218722" y="914401"/>
            <a:ext cx="9265806" cy="5591451"/>
          </a:xfrm>
        </p:spPr>
        <p:txBody>
          <a:bodyPr/>
          <a:lstStyle/>
          <a:p>
            <a:pPr algn="just">
              <a:lnSpc>
                <a:spcPct val="107000"/>
              </a:lnSpc>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Każda rodzina pełni określone funkcje na różnym poziome i w różnym zakresie. Nie ulega wątpliwości, iż przeobrażenia, jakie w ostatnich latach zaszły w różnych dziedzinach naszego życia, nie pozostały bez wpływu na polską rodzinę, na jej funkcjonowanie. Nadal zachodzą nowe procesy demograficzne i zjawiska obyczajowe, zmianie uległy warunki ekonomiczne, hierarchia wartości, styl życia. Stary model rodziny przeżył się i nie bardzo pasuje do dzisiejszych czasów. </a:t>
            </a:r>
          </a:p>
          <a:p>
            <a:pPr algn="just">
              <a:lnSpc>
                <a:spcPct val="107000"/>
              </a:lnSpc>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Na pewno tradycyjne więzi rodzinne nieco się rozluźniły, ale to jeszcze nie świadczy, że zaczęły zanikać. Z pejzażu polskiego znikają (chyba bezpowrotnie) rodziny wielodzietne i wielopokoleniowe, dominują rodziny z jednym lub dwojgiem dzieci. Ponadto rodzina w coraz większej mierze jest środowiskiem utrzymującym równowagę emocjonalną człowieka, zapewniającym mu higienę psychiczną i poczucie bezpieczeństwa. </a:t>
            </a:r>
          </a:p>
          <a:p>
            <a:pPr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jako podstawowe środowisko życia człowieka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współdecyduje o losach jednostek i kondycji społeczeństwa. Wszystko to sprawia, że zwiększa się zaniepokojenie społeczne, zagrożenie życia rodzinnego we współczesnym świecie. Symptomami kryzysu jest np. wzrastająca liczba rozwodów, dzieci pozamałżeńskich czy występowanie przemocy w rodzinie.</a:t>
            </a:r>
          </a:p>
        </p:txBody>
      </p:sp>
    </p:spTree>
    <p:extLst>
      <p:ext uri="{BB962C8B-B14F-4D97-AF65-F5344CB8AC3E}">
        <p14:creationId xmlns:p14="http://schemas.microsoft.com/office/powerpoint/2010/main" val="154564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1DA502-9481-EC60-3A80-90AF22F2718D}"/>
              </a:ext>
            </a:extLst>
          </p:cNvPr>
          <p:cNvSpPr>
            <a:spLocks noGrp="1"/>
          </p:cNvSpPr>
          <p:nvPr>
            <p:ph type="title"/>
          </p:nvPr>
        </p:nvSpPr>
        <p:spPr>
          <a:xfrm>
            <a:off x="645130" y="609601"/>
            <a:ext cx="9404723" cy="1065364"/>
          </a:xfrm>
        </p:spPr>
        <p:txBody>
          <a:bodyPr/>
          <a:lstStyle/>
          <a:p>
            <a:r>
              <a:rPr lang="pl-PL" sz="3000" b="1" dirty="0">
                <a:effectLst/>
                <a:latin typeface="Times New Roman" panose="02020603050405020304" pitchFamily="18" charset="0"/>
                <a:ea typeface="Calibri" panose="020F0502020204030204" pitchFamily="34" charset="0"/>
                <a:cs typeface="Times New Roman" panose="02020603050405020304" pitchFamily="18" charset="0"/>
              </a:rPr>
              <a:t>Systemy rodzinne według Davida Fielda</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3FBAF1CA-2077-AB96-D75A-B6F8B1E0AEAC}"/>
              </a:ext>
            </a:extLst>
          </p:cNvPr>
          <p:cNvSpPr>
            <a:spLocks noGrp="1"/>
          </p:cNvSpPr>
          <p:nvPr>
            <p:ph idx="1"/>
          </p:nvPr>
        </p:nvSpPr>
        <p:spPr>
          <a:xfrm>
            <a:off x="330954" y="1331259"/>
            <a:ext cx="10135819" cy="2335219"/>
          </a:xfrm>
        </p:spPr>
        <p:txBody>
          <a:bodyPr/>
          <a:lstStyle/>
          <a:p>
            <a:pPr algn="just">
              <a:lnSpc>
                <a:spcPct val="107000"/>
              </a:lnSpc>
              <a:spcAft>
                <a:spcPts val="800"/>
              </a:spcAft>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Jednym w z wielu możliwych sposobów postrzegania rodziny jest traktowanie jej jako systemu posiadającego określony zespół norm i zasad oraz środków podtrzymujących jego spójność. Każda osoba w rodzinie jest częścią tego całego systemu. Normy i zasady podtrzymują jego spójność.</a:t>
            </a:r>
          </a:p>
          <a:p>
            <a:pPr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D. Field wyróżnił 5 systemów rodzinnych: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rodzina prawidłowa, rodzina chaotyczna,</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rodzina władzy, rodzina uwikłana, rodzina nadopiekuńcza. Za podstawę w swojej typologii przyjął granicę między podsystemem rodziców i podsystemem dzieci.</a:t>
            </a:r>
          </a:p>
          <a:p>
            <a:pPr marL="0" indent="0">
              <a:buNone/>
            </a:pPr>
            <a:endParaRPr lang="pl-PL" dirty="0"/>
          </a:p>
        </p:txBody>
      </p:sp>
      <p:pic>
        <p:nvPicPr>
          <p:cNvPr id="5" name="Obraz 4">
            <a:extLst>
              <a:ext uri="{FF2B5EF4-FFF2-40B4-BE49-F238E27FC236}">
                <a16:creationId xmlns:a16="http://schemas.microsoft.com/office/drawing/2014/main" id="{F85FC6AA-75D6-8591-79F4-DEE99993DD4A}"/>
              </a:ext>
            </a:extLst>
          </p:cNvPr>
          <p:cNvPicPr>
            <a:picLocks noChangeAspect="1"/>
          </p:cNvPicPr>
          <p:nvPr/>
        </p:nvPicPr>
        <p:blipFill>
          <a:blip r:embed="rId2"/>
          <a:stretch>
            <a:fillRect/>
          </a:stretch>
        </p:blipFill>
        <p:spPr>
          <a:xfrm>
            <a:off x="3253714" y="3666478"/>
            <a:ext cx="4809830" cy="2704822"/>
          </a:xfrm>
          <a:prstGeom prst="rect">
            <a:avLst/>
          </a:prstGeom>
        </p:spPr>
      </p:pic>
    </p:spTree>
    <p:extLst>
      <p:ext uri="{BB962C8B-B14F-4D97-AF65-F5344CB8AC3E}">
        <p14:creationId xmlns:p14="http://schemas.microsoft.com/office/powerpoint/2010/main" val="356456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5AD7B7-2483-4A4F-69DD-CAC18152AF3F}"/>
              </a:ext>
            </a:extLst>
          </p:cNvPr>
          <p:cNvSpPr>
            <a:spLocks noGrp="1"/>
          </p:cNvSpPr>
          <p:nvPr>
            <p:ph type="title"/>
          </p:nvPr>
        </p:nvSpPr>
        <p:spPr/>
        <p:txBody>
          <a:bodyPr/>
          <a:lstStyle/>
          <a:p>
            <a:r>
              <a:rPr lang="pl-PL" sz="30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prawidłowa</a:t>
            </a:r>
            <a:endParaRPr lang="pl-PL" sz="3000" dirty="0">
              <a:solidFill>
                <a:srgbClr val="FFFF00"/>
              </a:solidFill>
            </a:endParaRPr>
          </a:p>
        </p:txBody>
      </p:sp>
      <p:sp>
        <p:nvSpPr>
          <p:cNvPr id="3" name="Symbol zastępczy zawartości 2">
            <a:extLst>
              <a:ext uri="{FF2B5EF4-FFF2-40B4-BE49-F238E27FC236}">
                <a16:creationId xmlns:a16="http://schemas.microsoft.com/office/drawing/2014/main" id="{00E8447F-0259-7858-1E4D-92ECE5ABA2F2}"/>
              </a:ext>
            </a:extLst>
          </p:cNvPr>
          <p:cNvSpPr>
            <a:spLocks noGrp="1"/>
          </p:cNvSpPr>
          <p:nvPr>
            <p:ph idx="1"/>
          </p:nvPr>
        </p:nvSpPr>
        <p:spPr>
          <a:xfrm>
            <a:off x="646111" y="1260629"/>
            <a:ext cx="9802906" cy="5144654"/>
          </a:xfrm>
        </p:spPr>
        <p:txBody>
          <a:bodyPr>
            <a:normAutofit fontScale="77500" lnSpcReduction="20000"/>
          </a:bodyPr>
          <a:lstStyle/>
          <a:p>
            <a:pPr marL="0" lvl="0" indent="0" algn="just">
              <a:lnSpc>
                <a:spcPct val="107000"/>
              </a:lnSpc>
              <a:buNone/>
            </a:pPr>
            <a:r>
              <a:rPr lang="pl-PL" sz="2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prawidłowa-</a:t>
            </a:r>
            <a:r>
              <a:rPr lang="pl-PL" sz="2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2100" dirty="0">
                <a:effectLst/>
                <a:latin typeface="Times New Roman" panose="02020603050405020304" pitchFamily="18" charset="0"/>
                <a:ea typeface="Calibri" panose="020F0502020204030204" pitchFamily="34" charset="0"/>
                <a:cs typeface="Times New Roman" panose="02020603050405020304" pitchFamily="18" charset="0"/>
              </a:rPr>
              <a:t>Podstawą w rodzinie prawidłowej jest związek małżeński oparty na wzajemnej miłości dwóch dojrzałych osób. Rodzina tworzy harmonijną całość, potrzeby członków rodziny są właściwie zaspokajane, a członkowie rodziny wzajemnie troszczą się o siebie. Wszystkim zależy na rozwoju każdej osoby w rodzinie. Prawa i uczucia osób są szanowane, a rodzice pozostają osobami, na których można polegać. Komunikacja tutaj jest otwarta, szczera i pogłębia wzajemne zaufanie. Jeżeli pojawiają się konflikty, to są rozwiązywane zaraz po pojawieniu się problemu. </a:t>
            </a:r>
          </a:p>
          <a:p>
            <a:pPr marL="114300" indent="0" algn="just">
              <a:lnSpc>
                <a:spcPct val="107000"/>
              </a:lnSpc>
              <a:buNone/>
            </a:pPr>
            <a:r>
              <a:rPr lang="pl-PL" sz="2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lnSpc>
                <a:spcPct val="107000"/>
              </a:lnSpc>
            </a:pPr>
            <a:r>
              <a:rPr lang="pl-PL" sz="2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Styl rodzicielski</a:t>
            </a:r>
            <a:r>
              <a:rPr lang="pl-PL" sz="2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2100" dirty="0">
                <a:effectLst/>
                <a:latin typeface="Times New Roman" panose="02020603050405020304" pitchFamily="18" charset="0"/>
                <a:ea typeface="Calibri" panose="020F0502020204030204" pitchFamily="34" charset="0"/>
                <a:cs typeface="Times New Roman" panose="02020603050405020304" pitchFamily="18" charset="0"/>
              </a:rPr>
              <a:t>polega na zapewnieniu dzieciom poczucia bezpieczeństwa, zaspokajaniu potrzeby miłości, akceptacji, kontaktu, więzi, a znając silne i słabe strony dziecka, pomagają im w rozwoju. Rodzice troszczą się o utrzymanie struktury– dzieci są dziećmi, a rodzice są rodzicami. Kiedy dzieci przekraczają normy czy zasady, są szybko dyscyplinowane, jednak nigdy w takiej sytuacji nie obawiają się utraty miłości rodziców. Czują, że mogą być sobą, czują, że są kochane i otoczone ciepłem. Mają prawo wyrażać swoje zdanie w sprawach dotyczących całej rodziny. Dzieci w rodzinie prawidłowej mają zapewnione spójne i stabilne środowisko. Mają prawo do tego, by być dziećmi i nie zajmować się problemami ludzi dorosłych. Są zasilane pewnością, jaką pokładają w nich ich rodzice.</a:t>
            </a:r>
          </a:p>
          <a:p>
            <a:pPr marL="114300" indent="0" algn="just">
              <a:lnSpc>
                <a:spcPct val="107000"/>
              </a:lnSpc>
              <a:buNone/>
            </a:pPr>
            <a:r>
              <a:rPr lang="pl-PL" sz="2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lnSpc>
                <a:spcPct val="107000"/>
              </a:lnSpc>
              <a:spcAft>
                <a:spcPts val="800"/>
              </a:spcAft>
            </a:pPr>
            <a:r>
              <a:rPr lang="pl-PL" sz="21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Dzieci opuszczając dom pełen miłości mają poczucie własnej wartości i czują się przygotowane do życia. Rodzice wobec dorosłych dzieci starają się unikać nadmiaru rad.</a:t>
            </a:r>
            <a:endParaRPr lang="pl-PL" sz="2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98642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FA99F0-3FF8-F0B1-B6E8-554C8457ED3A}"/>
              </a:ext>
            </a:extLst>
          </p:cNvPr>
          <p:cNvSpPr>
            <a:spLocks noGrp="1"/>
          </p:cNvSpPr>
          <p:nvPr>
            <p:ph type="title"/>
          </p:nvPr>
        </p:nvSpPr>
        <p:spPr/>
        <p:txBody>
          <a:bodyPr/>
          <a:lstStyle/>
          <a:p>
            <a:r>
              <a:rPr lang="pl-PL" sz="3000" b="1" dirty="0">
                <a:solidFill>
                  <a:srgbClr val="FFFF00"/>
                </a:solidFill>
                <a:latin typeface="Times New Roman" panose="02020603050405020304" pitchFamily="18" charset="0"/>
                <a:cs typeface="Times New Roman" panose="02020603050405020304" pitchFamily="18" charset="0"/>
              </a:rPr>
              <a:t>Rodzina władzy</a:t>
            </a:r>
          </a:p>
        </p:txBody>
      </p:sp>
      <p:sp>
        <p:nvSpPr>
          <p:cNvPr id="3" name="Symbol zastępczy zawartości 2">
            <a:extLst>
              <a:ext uri="{FF2B5EF4-FFF2-40B4-BE49-F238E27FC236}">
                <a16:creationId xmlns:a16="http://schemas.microsoft.com/office/drawing/2014/main" id="{81CEE694-B298-DB95-5B27-8D88296C0D0D}"/>
              </a:ext>
            </a:extLst>
          </p:cNvPr>
          <p:cNvSpPr>
            <a:spLocks noGrp="1"/>
          </p:cNvSpPr>
          <p:nvPr>
            <p:ph idx="1"/>
          </p:nvPr>
        </p:nvSpPr>
        <p:spPr>
          <a:xfrm>
            <a:off x="781236" y="1429305"/>
            <a:ext cx="9658904" cy="5211191"/>
          </a:xfrm>
        </p:spPr>
        <p:txBody>
          <a:bodyPr>
            <a:normAutofit lnSpcReduction="10000"/>
          </a:bodyPr>
          <a:lstStyle/>
          <a:p>
            <a:pPr marL="0" lvl="0" indent="0" algn="just">
              <a:lnSpc>
                <a:spcPct val="107000"/>
              </a:lnSpc>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władzy-</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 rodzinie władzy przedkłada się zasady ponad stosunki międzyludzkie. Rodzina taka posiada wyraźną strukturę, w której życie koncentruje się wokół silnej władzy rodziców. Najważniejsze w takiej rodzinie są obowiązki domowe, zadania do wykonania oraz reguły postępowania. Łatwiej mówić o zadaniach i obowiązkach niż o uczuciach. Dzieci w takiej rodzinie doskonale wiedzą, czego się od nich oczekuje, ale nie usłyszą, że są kochane. Znajdują się pod silną władzą rodziców i rzadko słyszą komplementy od swoich rodziców. Małżonkowie w rodzinie władzy w zasadzie nie okazują sobie uczuć oraz o nich nie rozmawiają.  </a:t>
            </a:r>
          </a:p>
          <a:p>
            <a:pPr marL="457200" algn="just">
              <a:lnSpc>
                <a:spcPct val="107000"/>
              </a:lnSpc>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 stylu rodzicielskim</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istnieje żądanie wypełniania obowiązków, które nie jest wyjaśniane. Dzieci nie otrzymują wskazówek oraz informacji, że źle robią. Są karcone po fakcie. Oczekuje się od dzieci, że same będą wiedziały co mają robić.</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Jeżeli dziecko robi postępy i dobrze się zachowuje, nie jest chwalone, gdyż uznaje się to za normę, która zawsze może być lepsza. Rodzice dają dzieciom odczuć, że życie składa się z nieskończonej listy obowiązków. Często dzieci w swoich zachowaniu wykazują wycofanie emocjonalne i niechętnie przychodzą do rodziców ze swoimi problemami. </a:t>
            </a:r>
          </a:p>
          <a:p>
            <a:pPr marL="457200"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Dorosłe dzieci z rodziny, w której są rządy silnej ręki starają się jak najszybciej opuścić dom. Rodzice mimo wszystko próbują udzielać dorosłym dzieciom nieustannie rad, a te się przeciwko temu buntują.</a:t>
            </a:r>
            <a:endPar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6518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59C9B6-CABF-DC8A-2AB5-A1181EB2E6A0}"/>
              </a:ext>
            </a:extLst>
          </p:cNvPr>
          <p:cNvSpPr>
            <a:spLocks noGrp="1"/>
          </p:cNvSpPr>
          <p:nvPr>
            <p:ph type="title"/>
          </p:nvPr>
        </p:nvSpPr>
        <p:spPr/>
        <p:txBody>
          <a:bodyPr/>
          <a:lstStyle/>
          <a:p>
            <a:r>
              <a:rPr lang="pl-PL" sz="3000" b="1" dirty="0">
                <a:solidFill>
                  <a:srgbClr val="FFFF00"/>
                </a:solidFill>
                <a:latin typeface="Times New Roman" panose="02020603050405020304" pitchFamily="18" charset="0"/>
                <a:cs typeface="Times New Roman" panose="02020603050405020304" pitchFamily="18" charset="0"/>
              </a:rPr>
              <a:t>Rodzina nadopiekuńcza</a:t>
            </a:r>
          </a:p>
        </p:txBody>
      </p:sp>
      <p:sp>
        <p:nvSpPr>
          <p:cNvPr id="3" name="Symbol zastępczy zawartości 2">
            <a:extLst>
              <a:ext uri="{FF2B5EF4-FFF2-40B4-BE49-F238E27FC236}">
                <a16:creationId xmlns:a16="http://schemas.microsoft.com/office/drawing/2014/main" id="{348B3B5E-D571-173B-12DD-E0F46B6DFE2C}"/>
              </a:ext>
            </a:extLst>
          </p:cNvPr>
          <p:cNvSpPr>
            <a:spLocks noGrp="1"/>
          </p:cNvSpPr>
          <p:nvPr>
            <p:ph idx="1"/>
          </p:nvPr>
        </p:nvSpPr>
        <p:spPr>
          <a:xfrm>
            <a:off x="719091" y="1606858"/>
            <a:ext cx="9738803" cy="4641541"/>
          </a:xfrm>
        </p:spPr>
        <p:txBody>
          <a:bodyPr>
            <a:normAutofit fontScale="92500" lnSpcReduction="10000"/>
          </a:bodyPr>
          <a:lstStyle/>
          <a:p>
            <a:pPr marL="0" lvl="0" indent="0" algn="just">
              <a:lnSpc>
                <a:spcPct val="107000"/>
              </a:lnSpc>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nadopiekuńcza-</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 rodzinie nadopiekuńczej członkowie zdecydowanie unikają niezgody i rezygnują z indywidualności. Rodzice poświęcają się dla dzieci, odkładając własne życie, własny rozwój na plan drugi. Dzieci są często głównym czynnikiem determinującym plany rodziny. Rodzicie unikają rozmowy o trudnych problemach. Rodzina dobrze sobie radzi w kultywowaniu rodzinnych tradycji.</a:t>
            </a:r>
          </a:p>
          <a:p>
            <a:pPr marL="114300" indent="0" algn="just">
              <a:lnSpc>
                <a:spcPct val="107000"/>
              </a:lnSpc>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lnSpc>
                <a:spcPct val="107000"/>
              </a:lnSpc>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W realizacji zadań rodzicielskich</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rodzice zachowują się tak, jakby potrzebowali zgody na sprawowanie funkcji rodzicielskich. Dzieci są przyzwyczajone, że mają wszystko, czego zapragną. Dzieci z takich rodzin mają wygórowane oczekiwania względem otoczenia, gdyż nie przywykły do odmów i wymagań. Rodzice często są niekonsekwentni, zwłaszcza jeżeli chodzi o egzekwowanie kar. W tej rodzinie to dzieci mają władzę na rodzicami. Jeżeli rodzice nie spełniają zachcianek dzieci, to są oskarżani przez nie, że nie troszczą się o dzieci. Mimo to komunikacja jest nacechowana wrażliwością i szacunkiem, gdyż w okresach trudnych wszyscy okazują sobie pomoc i wsparcie.</a:t>
            </a:r>
          </a:p>
          <a:p>
            <a:pPr marL="457200" algn="just">
              <a:lnSpc>
                <a:spcPct val="107000"/>
              </a:lnSpc>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Uczucia dorosłych już dzieci są ambiwalentne – z jednej strony mają one żal do</a:t>
            </a:r>
            <a:b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b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rodziców (za brak przygotowania do życia), a drugiej są im wdzięczni za troskę, miłość i opiekę.</a:t>
            </a:r>
            <a:endPar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94237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A5904C-5A3E-19C4-549D-6883BD699AF5}"/>
              </a:ext>
            </a:extLst>
          </p:cNvPr>
          <p:cNvSpPr>
            <a:spLocks noGrp="1"/>
          </p:cNvSpPr>
          <p:nvPr>
            <p:ph type="title"/>
          </p:nvPr>
        </p:nvSpPr>
        <p:spPr/>
        <p:txBody>
          <a:bodyPr/>
          <a:lstStyle/>
          <a:p>
            <a:r>
              <a:rPr lang="pl-PL" sz="3000" b="1" dirty="0">
                <a:solidFill>
                  <a:srgbClr val="FFFF00"/>
                </a:solidFill>
                <a:latin typeface="Times New Roman" panose="02020603050405020304" pitchFamily="18" charset="0"/>
                <a:cs typeface="Times New Roman" panose="02020603050405020304" pitchFamily="18" charset="0"/>
              </a:rPr>
              <a:t>Rodzina chaotyczna</a:t>
            </a:r>
          </a:p>
        </p:txBody>
      </p:sp>
      <p:sp>
        <p:nvSpPr>
          <p:cNvPr id="3" name="Symbol zastępczy zawartości 2">
            <a:extLst>
              <a:ext uri="{FF2B5EF4-FFF2-40B4-BE49-F238E27FC236}">
                <a16:creationId xmlns:a16="http://schemas.microsoft.com/office/drawing/2014/main" id="{550F6704-9288-A4D5-AF8C-1487E3453F88}"/>
              </a:ext>
            </a:extLst>
          </p:cNvPr>
          <p:cNvSpPr>
            <a:spLocks noGrp="1"/>
          </p:cNvSpPr>
          <p:nvPr>
            <p:ph idx="1"/>
          </p:nvPr>
        </p:nvSpPr>
        <p:spPr>
          <a:xfrm>
            <a:off x="746705" y="1511381"/>
            <a:ext cx="9693435" cy="4401147"/>
          </a:xfrm>
        </p:spPr>
        <p:txBody>
          <a:bodyPr>
            <a:normAutofit fontScale="92500" lnSpcReduction="10000"/>
          </a:bodyPr>
          <a:lstStyle/>
          <a:p>
            <a:pPr marL="0" lvl="0" indent="0" algn="just">
              <a:lnSpc>
                <a:spcPct val="107000"/>
              </a:lnSpc>
              <a:buNone/>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Rodzina chaotyczna-</a:t>
            </a:r>
            <a:r>
              <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Rodzinę chaotyczną charakteryzuje pozbawienie więzi i rozdarcie. Jest źle zorganizowana. W takiej rodzinie występują ciągłe konflikty, dręczenie innych swoimi problemami, a dzieci są ignorowane lub wykorzystywane. Są to zwykle rodziny alkoholików lub narkomanów. W takiej rodzinie brak bliskości między osobami.</a:t>
            </a:r>
          </a:p>
          <a:p>
            <a:pPr marL="114300" indent="0" algn="just">
              <a:lnSpc>
                <a:spcPct val="107000"/>
              </a:lnSpc>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lnSpc>
                <a:spcPct val="107000"/>
              </a:lnSpc>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Postępowanie rodziców wobec dzieci </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cechuje brak konsekwencji. Zachowaniem rodziców wobec dzieci kieruje nastrój. Rodzice są nieodpowiedzialni, wytykają dzieciom błędy, grożą im i używają wobec nich siły. Kara ma na celu poniżanie</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dziecka, a pozostałe formy dyscyplinowania są surowe i niesprawiedliwe.</a:t>
            </a:r>
            <a:br>
              <a:rPr lang="pl-PL" sz="18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Dzieci w rodzinie chaotycznej czują się niekochane, zagrożone oraz czasem mają poczucie, że są bardzo złe, skoro rodzice ich nie kochają. Mogą przeżywać chęć zemsty, gniew, gorycz.</a:t>
            </a:r>
          </a:p>
          <a:p>
            <a:pPr marL="114300" indent="0" algn="just">
              <a:lnSpc>
                <a:spcPct val="107000"/>
              </a:lnSpc>
              <a:buNone/>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lnSpc>
                <a:spcPct val="107000"/>
              </a:lnSpc>
              <a:spcAft>
                <a:spcPts val="800"/>
              </a:spcAft>
            </a:pPr>
            <a:r>
              <a:rPr lang="pl-PL"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Dorosłe dzieci odchodzą zbyt wcześnie z domu. Kontakty z rodziną są rzadkie i brak w nich zaangażowania.</a:t>
            </a:r>
            <a:endParaRPr lang="pl-PL" sz="1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739418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TotalTime>
  <Words>3597</Words>
  <Application>Microsoft Office PowerPoint</Application>
  <PresentationFormat>Panoramiczny</PresentationFormat>
  <Paragraphs>134</Paragraphs>
  <Slides>22</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22</vt:i4>
      </vt:variant>
    </vt:vector>
  </HeadingPairs>
  <TitlesOfParts>
    <vt:vector size="30" baseType="lpstr">
      <vt:lpstr>Arial</vt:lpstr>
      <vt:lpstr>Calibri</vt:lpstr>
      <vt:lpstr>Century Gothic</vt:lpstr>
      <vt:lpstr>Courier New</vt:lpstr>
      <vt:lpstr>Times New Roman</vt:lpstr>
      <vt:lpstr>Wingdings</vt:lpstr>
      <vt:lpstr>Wingdings 3</vt:lpstr>
      <vt:lpstr>Jon</vt:lpstr>
      <vt:lpstr>Co jest ważne do prawidłowego funkcjonowania systemu, jakim jest rodzina? - analiza postaw rodzicielskich, komunikacji (m.in. porozumienie bez przemocy) i granic w rodzinie.  Izabela Rejmer psycholog  </vt:lpstr>
      <vt:lpstr>Prezentacja programu PowerPoint</vt:lpstr>
      <vt:lpstr>Rodzina i jej funkcje: </vt:lpstr>
      <vt:lpstr>Prezentacja programu PowerPoint</vt:lpstr>
      <vt:lpstr>Systemy rodzinne według Davida Fielda </vt:lpstr>
      <vt:lpstr>Rodzina prawidłowa</vt:lpstr>
      <vt:lpstr>Rodzina władzy</vt:lpstr>
      <vt:lpstr>Rodzina nadopiekuńcza</vt:lpstr>
      <vt:lpstr>Rodzina chaotyczna</vt:lpstr>
      <vt:lpstr>Rodzina uwikłana</vt:lpstr>
      <vt:lpstr>Analiza postaw rodzicielskich </vt:lpstr>
      <vt:lpstr>Prezentacja programu PowerPoint</vt:lpstr>
      <vt:lpstr>Prezentacja programu PowerPoint</vt:lpstr>
      <vt:lpstr>Granice w rodzinie</vt:lpstr>
      <vt:lpstr>Prezentacja programu PowerPoint</vt:lpstr>
      <vt:lpstr>Komunikacja w rodzinie</vt:lpstr>
      <vt:lpstr>Prezentacja programu PowerPoint</vt:lpstr>
      <vt:lpstr>Prezentacja programu PowerPoint</vt:lpstr>
      <vt:lpstr>Prezentacja programu PowerPoint</vt:lpstr>
      <vt:lpstr>Czym jest Porozumienie bez Przemocy? </vt:lpstr>
      <vt:lpstr>Podsumowanie</vt:lpstr>
      <vt:lpstr>Źródło: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jest ważne do prawidłowego funkcjonowania systemu, jakim jest rodzina? - analiza postaw rodzicielskich, komunikacji (m.in. porozumienie bez przemocy) i granic w rodzinie.   Izabela Rejmer </dc:title>
  <dc:creator>Izabela Rejmer</dc:creator>
  <cp:lastModifiedBy>Izabela Rejmer</cp:lastModifiedBy>
  <cp:revision>2</cp:revision>
  <dcterms:created xsi:type="dcterms:W3CDTF">2023-05-12T15:56:45Z</dcterms:created>
  <dcterms:modified xsi:type="dcterms:W3CDTF">2023-06-20T07:25:48Z</dcterms:modified>
</cp:coreProperties>
</file>